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90" r:id="rId5"/>
  </p:sldMasterIdLst>
  <p:notesMasterIdLst>
    <p:notesMasterId r:id="rId25"/>
  </p:notesMasterIdLst>
  <p:sldIdLst>
    <p:sldId id="262" r:id="rId6"/>
    <p:sldId id="276" r:id="rId7"/>
    <p:sldId id="286" r:id="rId8"/>
    <p:sldId id="287" r:id="rId9"/>
    <p:sldId id="288" r:id="rId10"/>
    <p:sldId id="277" r:id="rId11"/>
    <p:sldId id="289" r:id="rId12"/>
    <p:sldId id="290" r:id="rId13"/>
    <p:sldId id="291" r:id="rId14"/>
    <p:sldId id="281" r:id="rId15"/>
    <p:sldId id="283" r:id="rId16"/>
    <p:sldId id="282" r:id="rId17"/>
    <p:sldId id="256" r:id="rId18"/>
    <p:sldId id="257" r:id="rId19"/>
    <p:sldId id="258" r:id="rId20"/>
    <p:sldId id="259" r:id="rId21"/>
    <p:sldId id="260" r:id="rId22"/>
    <p:sldId id="261" r:id="rId23"/>
    <p:sldId id="29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rner, Marthie" initials="TM" lastIdx="2" clrIdx="0"/>
  <p:cmAuthor id="2" name="Barr, Mark" initials="BM" lastIdx="1" clrIdx="1"/>
  <p:cmAuthor id="3" name="Parsons, Will" initials="P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3108"/>
    <a:srgbClr val="D8003B"/>
    <a:srgbClr val="D8212F"/>
    <a:srgbClr val="FD790C"/>
    <a:srgbClr val="FE9F0C"/>
    <a:srgbClr val="FBB215"/>
    <a:srgbClr val="FD9208"/>
    <a:srgbClr val="FECA1D"/>
    <a:srgbClr val="B40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C1B870-89CB-6086-CEB2-DD98096C2B91}" v="170" dt="2025-09-16T17:36:34.2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6382" autoAdjust="0"/>
  </p:normalViewPr>
  <p:slideViewPr>
    <p:cSldViewPr snapToGrid="0">
      <p:cViewPr varScale="1">
        <p:scale>
          <a:sx n="74" d="100"/>
          <a:sy n="74" d="100"/>
        </p:scale>
        <p:origin x="1992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7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D35B55-1C6A-4076-B381-FFF4F9D42B41}" type="doc">
      <dgm:prSet loTypeId="urn:microsoft.com/office/officeart/2017/3/layout/HorizontalLabelsTimeline" loCatId="process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4134DBA3-4094-4B8E-A23B-C39FD2D66E77}">
      <dgm:prSet phldr="0"/>
      <dgm:spPr/>
      <dgm:t>
        <a:bodyPr/>
        <a:lstStyle/>
        <a:p>
          <a:pPr>
            <a:defRPr b="1"/>
          </a:pPr>
          <a:r>
            <a:rPr lang="en-GB" noProof="0" dirty="0">
              <a:latin typeface="Arial"/>
            </a:rPr>
            <a:t>June 2024</a:t>
          </a:r>
          <a:endParaRPr lang="en-GB" noProof="0" dirty="0"/>
        </a:p>
      </dgm:t>
    </dgm:pt>
    <dgm:pt modelId="{F381DB35-062B-4C31-A71A-8684CA3A1DAF}" type="parTrans" cxnId="{2BBA89F5-9464-4E67-84BD-C5E2D65E0051}">
      <dgm:prSet/>
      <dgm:spPr/>
      <dgm:t>
        <a:bodyPr/>
        <a:lstStyle/>
        <a:p>
          <a:endParaRPr lang="en-US"/>
        </a:p>
      </dgm:t>
    </dgm:pt>
    <dgm:pt modelId="{7A1B0F92-B1E5-4506-A305-28C411509525}" type="sibTrans" cxnId="{2BBA89F5-9464-4E67-84BD-C5E2D65E0051}">
      <dgm:prSet/>
      <dgm:spPr/>
      <dgm:t>
        <a:bodyPr/>
        <a:lstStyle/>
        <a:p>
          <a:endParaRPr lang="en-US"/>
        </a:p>
      </dgm:t>
    </dgm:pt>
    <dgm:pt modelId="{CD625D89-7AB6-474E-9936-AAE4B439217F}">
      <dgm:prSet phldr="0"/>
      <dgm:spPr/>
      <dgm:t>
        <a:bodyPr/>
        <a:lstStyle/>
        <a:p>
          <a:pPr>
            <a:defRPr b="1"/>
          </a:pPr>
          <a:r>
            <a:rPr lang="en-GB" noProof="0">
              <a:latin typeface="Arial"/>
            </a:rPr>
            <a:t>November 2024</a:t>
          </a:r>
          <a:endParaRPr lang="en-GB" noProof="0" dirty="0"/>
        </a:p>
      </dgm:t>
    </dgm:pt>
    <dgm:pt modelId="{6FC8650A-2B98-418D-9F94-7477EB433DE0}" type="parTrans" cxnId="{581D92A6-CE50-492B-8EDB-E3B0DFCE961A}">
      <dgm:prSet/>
      <dgm:spPr/>
      <dgm:t>
        <a:bodyPr/>
        <a:lstStyle/>
        <a:p>
          <a:endParaRPr lang="en-US"/>
        </a:p>
      </dgm:t>
    </dgm:pt>
    <dgm:pt modelId="{8BF9EFD4-BDAB-4961-A5F4-AA3547E117F3}" type="sibTrans" cxnId="{581D92A6-CE50-492B-8EDB-E3B0DFCE961A}">
      <dgm:prSet/>
      <dgm:spPr/>
      <dgm:t>
        <a:bodyPr/>
        <a:lstStyle/>
        <a:p>
          <a:endParaRPr lang="en-US"/>
        </a:p>
      </dgm:t>
    </dgm:pt>
    <dgm:pt modelId="{64B33233-4D9C-4AC5-936D-545A42CB5A03}">
      <dgm:prSet phldr="0"/>
      <dgm:spPr/>
      <dgm:t>
        <a:bodyPr/>
        <a:lstStyle/>
        <a:p>
          <a:pPr>
            <a:defRPr b="1"/>
          </a:pPr>
          <a:r>
            <a:rPr lang="en-GB" noProof="0" dirty="0">
              <a:latin typeface="Arial"/>
            </a:rPr>
            <a:t>February 2025 </a:t>
          </a:r>
          <a:endParaRPr lang="en-GB" noProof="0" dirty="0"/>
        </a:p>
      </dgm:t>
    </dgm:pt>
    <dgm:pt modelId="{C5E96D0B-2EF2-46A0-9FFB-F445885B7C42}" type="parTrans" cxnId="{E71E285A-CF46-4A2B-BA42-3CEFA382D5BA}">
      <dgm:prSet/>
      <dgm:spPr/>
      <dgm:t>
        <a:bodyPr/>
        <a:lstStyle/>
        <a:p>
          <a:endParaRPr lang="en-US"/>
        </a:p>
      </dgm:t>
    </dgm:pt>
    <dgm:pt modelId="{E8A2A2FF-C3D0-4A0E-A836-CB121364F0C0}" type="sibTrans" cxnId="{E71E285A-CF46-4A2B-BA42-3CEFA382D5BA}">
      <dgm:prSet/>
      <dgm:spPr/>
      <dgm:t>
        <a:bodyPr/>
        <a:lstStyle/>
        <a:p>
          <a:endParaRPr lang="en-US"/>
        </a:p>
      </dgm:t>
    </dgm:pt>
    <dgm:pt modelId="{F06E810E-BD14-4319-A9AA-C9C3140EA1C9}">
      <dgm:prSet/>
      <dgm:spPr/>
      <dgm:t>
        <a:bodyPr/>
        <a:lstStyle/>
        <a:p>
          <a:r>
            <a:rPr lang="en-GB" noProof="0" dirty="0">
              <a:latin typeface="Arial"/>
            </a:rPr>
            <a:t>Briefed</a:t>
          </a:r>
          <a:r>
            <a:rPr lang="en-GB" noProof="0" dirty="0"/>
            <a:t> </a:t>
          </a:r>
          <a:r>
            <a:rPr lang="en-GB" noProof="0" dirty="0">
              <a:latin typeface="Arial"/>
            </a:rPr>
            <a:t>the Town Council of the strategic need </a:t>
          </a:r>
        </a:p>
      </dgm:t>
    </dgm:pt>
    <dgm:pt modelId="{6DB2749C-19F7-41E3-9F84-77C6F0F2CF18}" type="parTrans" cxnId="{4B70143A-AD46-4ECE-B187-1D698B31CEA4}">
      <dgm:prSet/>
      <dgm:spPr/>
      <dgm:t>
        <a:bodyPr/>
        <a:lstStyle/>
        <a:p>
          <a:endParaRPr lang="en-US"/>
        </a:p>
      </dgm:t>
    </dgm:pt>
    <dgm:pt modelId="{320BA744-B242-462C-A919-AB065659B8A0}" type="sibTrans" cxnId="{4B70143A-AD46-4ECE-B187-1D698B31CEA4}">
      <dgm:prSet/>
      <dgm:spPr/>
      <dgm:t>
        <a:bodyPr/>
        <a:lstStyle/>
        <a:p>
          <a:endParaRPr lang="en-US"/>
        </a:p>
      </dgm:t>
    </dgm:pt>
    <dgm:pt modelId="{1175CA58-0E98-467A-80C5-07A8622DB079}">
      <dgm:prSet/>
      <dgm:spPr/>
      <dgm:t>
        <a:bodyPr/>
        <a:lstStyle/>
        <a:p>
          <a:pPr>
            <a:defRPr b="1"/>
          </a:pPr>
          <a:r>
            <a:rPr lang="en-GB" noProof="0" dirty="0">
              <a:latin typeface="Arial"/>
            </a:rPr>
            <a:t>July 2025 </a:t>
          </a:r>
          <a:endParaRPr lang="en-GB" noProof="0" dirty="0"/>
        </a:p>
      </dgm:t>
    </dgm:pt>
    <dgm:pt modelId="{0F0A16E9-18CE-41E7-91DD-2D13DE1D9A29}" type="parTrans" cxnId="{A4D326C6-9162-4F52-A172-823E04C8B256}">
      <dgm:prSet/>
      <dgm:spPr/>
      <dgm:t>
        <a:bodyPr/>
        <a:lstStyle/>
        <a:p>
          <a:endParaRPr lang="en-US"/>
        </a:p>
      </dgm:t>
    </dgm:pt>
    <dgm:pt modelId="{4D0C6207-7F10-4E61-90F4-17C81C7B8ED9}" type="sibTrans" cxnId="{A4D326C6-9162-4F52-A172-823E04C8B256}">
      <dgm:prSet/>
      <dgm:spPr/>
      <dgm:t>
        <a:bodyPr/>
        <a:lstStyle/>
        <a:p>
          <a:endParaRPr lang="en-US"/>
        </a:p>
      </dgm:t>
    </dgm:pt>
    <dgm:pt modelId="{51F91E2A-243F-40AA-8300-B319743D0163}">
      <dgm:prSet phldr="0"/>
      <dgm:spPr/>
      <dgm:t>
        <a:bodyPr/>
        <a:lstStyle/>
        <a:p>
          <a:r>
            <a:rPr lang="en-GB" noProof="0" dirty="0">
              <a:latin typeface="Arial"/>
            </a:rPr>
            <a:t>Briefed Town Council on the findings of the site audits</a:t>
          </a:r>
          <a:endParaRPr lang="en-GB" b="0" noProof="0" dirty="0"/>
        </a:p>
      </dgm:t>
    </dgm:pt>
    <dgm:pt modelId="{9D078122-27C8-4597-92CE-AC14C08EFD5F}" type="parTrans" cxnId="{CD1CB1A6-C120-4440-8BB6-C77426E7DC64}">
      <dgm:prSet/>
      <dgm:spPr/>
      <dgm:t>
        <a:bodyPr/>
        <a:lstStyle/>
        <a:p>
          <a:endParaRPr lang="en-US"/>
        </a:p>
      </dgm:t>
    </dgm:pt>
    <dgm:pt modelId="{460E3CEB-33CF-4C9D-BA26-AC1CF433899F}" type="sibTrans" cxnId="{CD1CB1A6-C120-4440-8BB6-C77426E7DC64}">
      <dgm:prSet/>
      <dgm:spPr/>
      <dgm:t>
        <a:bodyPr/>
        <a:lstStyle/>
        <a:p>
          <a:endParaRPr lang="en-US"/>
        </a:p>
      </dgm:t>
    </dgm:pt>
    <dgm:pt modelId="{30653BDB-C9B2-4BF4-B1EA-CB96D43F565E}">
      <dgm:prSet/>
      <dgm:spPr/>
      <dgm:t>
        <a:bodyPr/>
        <a:lstStyle/>
        <a:p>
          <a:r>
            <a:rPr lang="en-GB" noProof="0" dirty="0">
              <a:latin typeface="Arial"/>
            </a:rPr>
            <a:t>Playing Pitch and Sports</a:t>
          </a:r>
          <a:r>
            <a:rPr lang="en-GB" noProof="0" dirty="0"/>
            <a:t> </a:t>
          </a:r>
          <a:r>
            <a:rPr lang="en-GB" noProof="0" dirty="0">
              <a:latin typeface="Arial"/>
            </a:rPr>
            <a:t>Facility Strategy published </a:t>
          </a:r>
          <a:r>
            <a:rPr lang="en-GB" sz="2200" noProof="0" dirty="0">
              <a:latin typeface="Arial"/>
            </a:rPr>
            <a:t> </a:t>
          </a:r>
          <a:endParaRPr lang="en-GB" noProof="0" dirty="0">
            <a:latin typeface="Arial"/>
          </a:endParaRPr>
        </a:p>
      </dgm:t>
    </dgm:pt>
    <dgm:pt modelId="{8DF30B6B-F445-42CE-B00B-BE6DBFF3601D}" type="parTrans" cxnId="{A2B04CC5-18C3-485B-80C3-FF31F1A63BD2}">
      <dgm:prSet/>
      <dgm:spPr/>
      <dgm:t>
        <a:bodyPr/>
        <a:lstStyle/>
        <a:p>
          <a:endParaRPr lang="en-GB"/>
        </a:p>
      </dgm:t>
    </dgm:pt>
    <dgm:pt modelId="{3A32381F-6B7C-4E45-B348-A97673925681}" type="sibTrans" cxnId="{A2B04CC5-18C3-485B-80C3-FF31F1A63BD2}">
      <dgm:prSet/>
      <dgm:spPr/>
      <dgm:t>
        <a:bodyPr/>
        <a:lstStyle/>
        <a:p>
          <a:endParaRPr lang="en-GB"/>
        </a:p>
      </dgm:t>
    </dgm:pt>
    <dgm:pt modelId="{116E734E-3E1F-48ED-BF67-4AD0539E9750}">
      <dgm:prSet/>
      <dgm:spPr/>
      <dgm:t>
        <a:bodyPr/>
        <a:lstStyle/>
        <a:p>
          <a:r>
            <a:rPr lang="en-GB" noProof="0" dirty="0">
              <a:latin typeface="Arial"/>
            </a:rPr>
            <a:t>Carried out site audits in partnership with Alton Town Council</a:t>
          </a:r>
          <a:endParaRPr lang="en-GB" noProof="0" dirty="0"/>
        </a:p>
      </dgm:t>
    </dgm:pt>
    <dgm:pt modelId="{A6ED1F1A-EDB3-4C50-B601-2D881A605F45}" type="parTrans" cxnId="{0116D13E-0C3A-47EB-8479-7DE1EAB3609C}">
      <dgm:prSet/>
      <dgm:spPr/>
      <dgm:t>
        <a:bodyPr/>
        <a:lstStyle/>
        <a:p>
          <a:endParaRPr lang="en-GB"/>
        </a:p>
      </dgm:t>
    </dgm:pt>
    <dgm:pt modelId="{4A7E564E-BAA8-410A-AA57-5AAC4DEC4275}" type="sibTrans" cxnId="{0116D13E-0C3A-47EB-8479-7DE1EAB3609C}">
      <dgm:prSet/>
      <dgm:spPr/>
      <dgm:t>
        <a:bodyPr/>
        <a:lstStyle/>
        <a:p>
          <a:endParaRPr lang="en-GB"/>
        </a:p>
      </dgm:t>
    </dgm:pt>
    <dgm:pt modelId="{B2689EC3-442F-4D28-8306-2D5C8194D843}">
      <dgm:prSet phldr="0"/>
      <dgm:spPr/>
      <dgm:t>
        <a:bodyPr/>
        <a:lstStyle/>
        <a:p>
          <a:r>
            <a:rPr lang="en-GB" sz="1100" b="0" noProof="0" dirty="0">
              <a:latin typeface="Calibri"/>
              <a:ea typeface="Calibri"/>
              <a:cs typeface="Calibri"/>
            </a:rPr>
            <a:t>Football Foundation Local Football Facilities Plan was updated </a:t>
          </a:r>
          <a:endParaRPr lang="en-GB" sz="1800" b="0" noProof="0" dirty="0">
            <a:latin typeface="Trebuchet MS" panose="020B0603020202020204"/>
          </a:endParaRPr>
        </a:p>
      </dgm:t>
    </dgm:pt>
    <dgm:pt modelId="{72AD1A28-6445-4B61-B2CD-5A046533173A}" type="parTrans" cxnId="{8E65ECAC-1C26-4B44-8A55-696B6CBF9566}">
      <dgm:prSet/>
      <dgm:spPr/>
      <dgm:t>
        <a:bodyPr/>
        <a:lstStyle/>
        <a:p>
          <a:endParaRPr lang="en-GB"/>
        </a:p>
      </dgm:t>
    </dgm:pt>
    <dgm:pt modelId="{FE884451-444C-4E94-8A36-666B46B465B6}" type="sibTrans" cxnId="{8E65ECAC-1C26-4B44-8A55-696B6CBF9566}">
      <dgm:prSet/>
      <dgm:spPr/>
      <dgm:t>
        <a:bodyPr/>
        <a:lstStyle/>
        <a:p>
          <a:endParaRPr lang="en-GB"/>
        </a:p>
      </dgm:t>
    </dgm:pt>
    <dgm:pt modelId="{ADF9B503-D7DE-4B6E-94B9-8D9DB19AFB01}">
      <dgm:prSet phldr="0"/>
      <dgm:spPr/>
      <dgm:t>
        <a:bodyPr/>
        <a:lstStyle/>
        <a:p>
          <a:pPr>
            <a:defRPr b="1"/>
          </a:pPr>
          <a:r>
            <a:rPr lang="en-GB" sz="2200" b="0" noProof="0" dirty="0">
              <a:latin typeface="Trebuchet MS" panose="020B0603020202020204"/>
            </a:rPr>
            <a:t> December 2024</a:t>
          </a:r>
        </a:p>
      </dgm:t>
    </dgm:pt>
    <dgm:pt modelId="{2CA37AF2-AEE6-498D-A6F0-F2320EA23A77}" type="parTrans" cxnId="{F2E37B90-F0ED-4F4E-9FF6-779BC55A603E}">
      <dgm:prSet/>
      <dgm:spPr/>
      <dgm:t>
        <a:bodyPr/>
        <a:lstStyle/>
        <a:p>
          <a:endParaRPr lang="en-GB"/>
        </a:p>
      </dgm:t>
    </dgm:pt>
    <dgm:pt modelId="{DD65E0A5-7987-4CBB-804C-05CFE97A302E}" type="sibTrans" cxnId="{F2E37B90-F0ED-4F4E-9FF6-779BC55A603E}">
      <dgm:prSet/>
      <dgm:spPr/>
      <dgm:t>
        <a:bodyPr/>
        <a:lstStyle/>
        <a:p>
          <a:endParaRPr lang="en-GB"/>
        </a:p>
      </dgm:t>
    </dgm:pt>
    <dgm:pt modelId="{D28D58D7-B09D-429E-AD7E-E43471919F5E}">
      <dgm:prSet phldr="0"/>
      <dgm:spPr/>
      <dgm:t>
        <a:bodyPr/>
        <a:lstStyle/>
        <a:p>
          <a:pPr>
            <a:defRPr b="1"/>
          </a:pPr>
          <a:r>
            <a:rPr lang="en-GB" sz="2200" noProof="0" dirty="0">
              <a:latin typeface="Arial"/>
            </a:rPr>
            <a:t> April 2025 </a:t>
          </a:r>
          <a:endParaRPr lang="en-GB" sz="2200" noProof="0" dirty="0"/>
        </a:p>
      </dgm:t>
    </dgm:pt>
    <dgm:pt modelId="{DD809165-E5B2-4063-A1E2-32459D4694E0}" type="parTrans" cxnId="{0DF35211-15D4-4E4F-85F9-7C5A79E1430B}">
      <dgm:prSet/>
      <dgm:spPr/>
      <dgm:t>
        <a:bodyPr/>
        <a:lstStyle/>
        <a:p>
          <a:endParaRPr lang="en-GB"/>
        </a:p>
      </dgm:t>
    </dgm:pt>
    <dgm:pt modelId="{E9B1E8BF-CFFF-4989-B28E-5D3A48532B91}" type="sibTrans" cxnId="{0DF35211-15D4-4E4F-85F9-7C5A79E1430B}">
      <dgm:prSet/>
      <dgm:spPr/>
      <dgm:t>
        <a:bodyPr/>
        <a:lstStyle/>
        <a:p>
          <a:endParaRPr lang="en-GB"/>
        </a:p>
      </dgm:t>
    </dgm:pt>
    <dgm:pt modelId="{A84FA153-3479-4DBB-8C3E-F197327C3244}">
      <dgm:prSet phldr="0"/>
      <dgm:spPr/>
      <dgm:t>
        <a:bodyPr/>
        <a:lstStyle/>
        <a:p>
          <a:r>
            <a:rPr lang="en-GB" sz="1100" b="0" noProof="0" dirty="0">
              <a:solidFill>
                <a:srgbClr val="444444"/>
              </a:solidFill>
              <a:latin typeface="Calibri"/>
              <a:ea typeface="Calibri"/>
              <a:cs typeface="Calibri"/>
            </a:rPr>
            <a:t>Meet with local clubs to discuss the strategic need </a:t>
          </a:r>
          <a:endParaRPr lang="en-US" sz="1100" b="0" noProof="0" dirty="0">
            <a:solidFill>
              <a:srgbClr val="444444"/>
            </a:solidFill>
            <a:latin typeface="Calibri"/>
            <a:ea typeface="Calibri"/>
            <a:cs typeface="Calibri"/>
          </a:endParaRPr>
        </a:p>
      </dgm:t>
    </dgm:pt>
    <dgm:pt modelId="{C6DDBAF2-2DF6-4BDA-A140-AAA216B3E064}" type="parTrans" cxnId="{D1B1ACD4-6817-42C5-844A-B9630897ED0C}">
      <dgm:prSet/>
      <dgm:spPr/>
    </dgm:pt>
    <dgm:pt modelId="{634C59CD-4F20-42C1-A1A7-6F86EE10ED0A}" type="sibTrans" cxnId="{D1B1ACD4-6817-42C5-844A-B9630897ED0C}">
      <dgm:prSet/>
      <dgm:spPr/>
    </dgm:pt>
    <dgm:pt modelId="{9FC401A7-F0FB-498C-BB97-F83A7E9BAC29}" type="pres">
      <dgm:prSet presAssocID="{36D35B55-1C6A-4076-B381-FFF4F9D42B41}" presName="root" presStyleCnt="0">
        <dgm:presLayoutVars>
          <dgm:chMax/>
          <dgm:chPref/>
          <dgm:animLvl val="lvl"/>
        </dgm:presLayoutVars>
      </dgm:prSet>
      <dgm:spPr/>
    </dgm:pt>
    <dgm:pt modelId="{6B36167E-7F92-4A0E-B94E-5512824397F5}" type="pres">
      <dgm:prSet presAssocID="{36D35B55-1C6A-4076-B381-FFF4F9D42B41}" presName="divider" presStyleLbl="fgAcc1" presStyleIdx="0" presStyleCnt="1"/>
      <dgm:spPr/>
    </dgm:pt>
    <dgm:pt modelId="{0F7C8F56-4E1E-4109-8D58-3C6003371919}" type="pres">
      <dgm:prSet presAssocID="{36D35B55-1C6A-4076-B381-FFF4F9D42B41}" presName="nodes" presStyleCnt="0">
        <dgm:presLayoutVars>
          <dgm:chMax/>
          <dgm:chPref/>
          <dgm:animLvl val="lvl"/>
        </dgm:presLayoutVars>
      </dgm:prSet>
      <dgm:spPr/>
    </dgm:pt>
    <dgm:pt modelId="{5FD90134-3AEE-45BC-B252-BA63DF915F57}" type="pres">
      <dgm:prSet presAssocID="{4134DBA3-4094-4B8E-A23B-C39FD2D66E77}" presName="composite" presStyleCnt="0"/>
      <dgm:spPr/>
    </dgm:pt>
    <dgm:pt modelId="{5F8AA21D-B04D-4933-815F-7DECD40532FF}" type="pres">
      <dgm:prSet presAssocID="{4134DBA3-4094-4B8E-A23B-C39FD2D66E77}" presName="L1TextContainer" presStyleLbl="alignNode1" presStyleIdx="0" presStyleCnt="6">
        <dgm:presLayoutVars>
          <dgm:chMax val="1"/>
          <dgm:chPref val="1"/>
          <dgm:bulletEnabled val="1"/>
        </dgm:presLayoutVars>
      </dgm:prSet>
      <dgm:spPr/>
    </dgm:pt>
    <dgm:pt modelId="{18076193-A4F5-4551-949D-B089F88C7032}" type="pres">
      <dgm:prSet presAssocID="{4134DBA3-4094-4B8E-A23B-C39FD2D66E77}" presName="L2TextContainerWrapper" presStyleCnt="0">
        <dgm:presLayoutVars>
          <dgm:bulletEnabled val="1"/>
        </dgm:presLayoutVars>
      </dgm:prSet>
      <dgm:spPr/>
    </dgm:pt>
    <dgm:pt modelId="{EB6EFE2B-FACE-4D05-80DB-B46D60D6B479}" type="pres">
      <dgm:prSet presAssocID="{4134DBA3-4094-4B8E-A23B-C39FD2D66E77}" presName="L2TextContainer" presStyleLbl="bgAccFollowNode1" presStyleIdx="0" presStyleCnt="6" custLinFactNeighborX="455" custLinFactNeighborY="-4813"/>
      <dgm:spPr/>
    </dgm:pt>
    <dgm:pt modelId="{19C5B929-ACCA-41F0-A379-EE1A9AA064DA}" type="pres">
      <dgm:prSet presAssocID="{4134DBA3-4094-4B8E-A23B-C39FD2D66E77}" presName="FlexibleEmptyPlaceHolder" presStyleCnt="0"/>
      <dgm:spPr/>
    </dgm:pt>
    <dgm:pt modelId="{99D36129-0223-45D7-8898-7F8354732DEA}" type="pres">
      <dgm:prSet presAssocID="{4134DBA3-4094-4B8E-A23B-C39FD2D66E77}" presName="ConnectLine" presStyleLbl="sibTrans1D1" presStyleIdx="0" presStyleCnt="6"/>
      <dgm:spPr/>
    </dgm:pt>
    <dgm:pt modelId="{630C87BF-AB23-4AFA-A6F3-A84FD25ABFBB}" type="pres">
      <dgm:prSet presAssocID="{4134DBA3-4094-4B8E-A23B-C39FD2D66E77}" presName="ConnectorPoint" presStyleLbl="node1" presStyleIdx="0" presStyleCnt="6"/>
      <dgm:spPr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619D3C99-CDDD-4B70-8A4E-2724F16D4DA1}" type="pres">
      <dgm:prSet presAssocID="{4134DBA3-4094-4B8E-A23B-C39FD2D66E77}" presName="EmptyPlaceHolder" presStyleCnt="0"/>
      <dgm:spPr/>
    </dgm:pt>
    <dgm:pt modelId="{C11A45CD-6F06-4E1C-BDE8-625242EA01B4}" type="pres">
      <dgm:prSet presAssocID="{7A1B0F92-B1E5-4506-A305-28C411509525}" presName="spaceBetweenRectangles" presStyleCnt="0"/>
      <dgm:spPr/>
    </dgm:pt>
    <dgm:pt modelId="{D64D5660-7E55-40E8-B451-4D1A5E7FB80D}" type="pres">
      <dgm:prSet presAssocID="{CD625D89-7AB6-474E-9936-AAE4B439217F}" presName="composite" presStyleCnt="0"/>
      <dgm:spPr/>
    </dgm:pt>
    <dgm:pt modelId="{F75CF49B-54F8-4C70-B46E-7EC9EB32BEA6}" type="pres">
      <dgm:prSet presAssocID="{CD625D89-7AB6-474E-9936-AAE4B439217F}" presName="L1TextContainer" presStyleLbl="alignNode1" presStyleIdx="1" presStyleCnt="6">
        <dgm:presLayoutVars>
          <dgm:chMax val="1"/>
          <dgm:chPref val="1"/>
          <dgm:bulletEnabled val="1"/>
        </dgm:presLayoutVars>
      </dgm:prSet>
      <dgm:spPr/>
    </dgm:pt>
    <dgm:pt modelId="{7FF538BF-F815-4837-BCE8-E9A18F6D154C}" type="pres">
      <dgm:prSet presAssocID="{CD625D89-7AB6-474E-9936-AAE4B439217F}" presName="L2TextContainerWrapper" presStyleCnt="0">
        <dgm:presLayoutVars>
          <dgm:bulletEnabled val="1"/>
        </dgm:presLayoutVars>
      </dgm:prSet>
      <dgm:spPr/>
    </dgm:pt>
    <dgm:pt modelId="{0BF87C0B-BA7B-4F19-BCAB-D4FD013E7F28}" type="pres">
      <dgm:prSet presAssocID="{CD625D89-7AB6-474E-9936-AAE4B439217F}" presName="L2TextContainer" presStyleLbl="bgAccFollowNode1" presStyleIdx="1" presStyleCnt="6"/>
      <dgm:spPr/>
    </dgm:pt>
    <dgm:pt modelId="{1386F6E7-08DC-4649-9A24-CCC45F6466C5}" type="pres">
      <dgm:prSet presAssocID="{CD625D89-7AB6-474E-9936-AAE4B439217F}" presName="FlexibleEmptyPlaceHolder" presStyleCnt="0"/>
      <dgm:spPr/>
    </dgm:pt>
    <dgm:pt modelId="{ABCE621B-665F-4E53-9419-68E6CE15759A}" type="pres">
      <dgm:prSet presAssocID="{CD625D89-7AB6-474E-9936-AAE4B439217F}" presName="ConnectLine" presStyleLbl="sibTrans1D1" presStyleIdx="1" presStyleCnt="6"/>
      <dgm:spPr/>
    </dgm:pt>
    <dgm:pt modelId="{56941747-4A72-4A3D-9F9A-3E7D1B64C320}" type="pres">
      <dgm:prSet presAssocID="{CD625D89-7AB6-474E-9936-AAE4B439217F}" presName="ConnectorPoint" presStyleLbl="node1" presStyleIdx="1" presStyleCnt="6"/>
      <dgm:spPr>
        <a:solidFill>
          <a:schemeClr val="accent5">
            <a:shade val="80000"/>
            <a:hueOff val="114865"/>
            <a:satOff val="-11117"/>
            <a:lumOff val="5787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2DD2738A-837E-4BF1-8FED-7D84E2B64ED9}" type="pres">
      <dgm:prSet presAssocID="{CD625D89-7AB6-474E-9936-AAE4B439217F}" presName="EmptyPlaceHolder" presStyleCnt="0"/>
      <dgm:spPr/>
    </dgm:pt>
    <dgm:pt modelId="{22A02B3A-1F94-4293-87CA-DAE5B81E3F5F}" type="pres">
      <dgm:prSet presAssocID="{8BF9EFD4-BDAB-4961-A5F4-AA3547E117F3}" presName="spaceBetweenRectangles" presStyleCnt="0"/>
      <dgm:spPr/>
    </dgm:pt>
    <dgm:pt modelId="{208C1C87-DC4E-4F54-9833-D80034F3CA9E}" type="pres">
      <dgm:prSet presAssocID="{ADF9B503-D7DE-4B6E-94B9-8D9DB19AFB01}" presName="composite" presStyleCnt="0"/>
      <dgm:spPr/>
    </dgm:pt>
    <dgm:pt modelId="{3E3C5737-644E-4122-BCE2-DEC3916C93E5}" type="pres">
      <dgm:prSet presAssocID="{ADF9B503-D7DE-4B6E-94B9-8D9DB19AFB01}" presName="L1TextContainer" presStyleLbl="alignNode1" presStyleIdx="2" presStyleCnt="6">
        <dgm:presLayoutVars>
          <dgm:chMax val="1"/>
          <dgm:chPref val="1"/>
          <dgm:bulletEnabled val="1"/>
        </dgm:presLayoutVars>
      </dgm:prSet>
      <dgm:spPr/>
    </dgm:pt>
    <dgm:pt modelId="{8ACEAC71-2769-4C1D-8086-7DF01B1E2F1B}" type="pres">
      <dgm:prSet presAssocID="{ADF9B503-D7DE-4B6E-94B9-8D9DB19AFB01}" presName="L2TextContainerWrapper" presStyleCnt="0">
        <dgm:presLayoutVars>
          <dgm:bulletEnabled val="1"/>
        </dgm:presLayoutVars>
      </dgm:prSet>
      <dgm:spPr/>
    </dgm:pt>
    <dgm:pt modelId="{78427FA5-E7A3-448F-88BB-4873C05C1DCE}" type="pres">
      <dgm:prSet presAssocID="{ADF9B503-D7DE-4B6E-94B9-8D9DB19AFB01}" presName="L2TextContainer" presStyleLbl="bgAccFollowNode1" presStyleIdx="2" presStyleCnt="6"/>
      <dgm:spPr/>
    </dgm:pt>
    <dgm:pt modelId="{F836BADB-E261-40F7-9BC7-C07A95E910D2}" type="pres">
      <dgm:prSet presAssocID="{ADF9B503-D7DE-4B6E-94B9-8D9DB19AFB01}" presName="FlexibleEmptyPlaceHolder" presStyleCnt="0"/>
      <dgm:spPr/>
    </dgm:pt>
    <dgm:pt modelId="{FB40066B-9037-4CCB-8698-A5876D40B180}" type="pres">
      <dgm:prSet presAssocID="{ADF9B503-D7DE-4B6E-94B9-8D9DB19AFB01}" presName="ConnectLine" presStyleLbl="sibTrans1D1" presStyleIdx="2" presStyleCnt="6"/>
      <dgm:spPr/>
    </dgm:pt>
    <dgm:pt modelId="{705F2DAC-2EEB-41F6-AF12-8663BDC0E0A8}" type="pres">
      <dgm:prSet presAssocID="{ADF9B503-D7DE-4B6E-94B9-8D9DB19AFB01}" presName="ConnectorPoint" presStyleLbl="node1" presStyleIdx="2" presStyleCnt="6"/>
      <dgm:spPr>
        <a:solidFill>
          <a:schemeClr val="accent5">
            <a:shade val="80000"/>
            <a:hueOff val="268018"/>
            <a:satOff val="-25940"/>
            <a:lumOff val="13504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66100E0A-D0AD-413D-83D9-95F83F415512}" type="pres">
      <dgm:prSet presAssocID="{ADF9B503-D7DE-4B6E-94B9-8D9DB19AFB01}" presName="EmptyPlaceHolder" presStyleCnt="0"/>
      <dgm:spPr/>
    </dgm:pt>
    <dgm:pt modelId="{3E08A917-324F-47FC-B264-75A8460240CD}" type="pres">
      <dgm:prSet presAssocID="{DD65E0A5-7987-4CBB-804C-05CFE97A302E}" presName="spaceBetweenRectangles" presStyleCnt="0"/>
      <dgm:spPr/>
    </dgm:pt>
    <dgm:pt modelId="{D1AB8007-A9D6-4DC4-959D-E0D02CE2C75E}" type="pres">
      <dgm:prSet presAssocID="{64B33233-4D9C-4AC5-936D-545A42CB5A03}" presName="composite" presStyleCnt="0"/>
      <dgm:spPr/>
    </dgm:pt>
    <dgm:pt modelId="{3528CD5A-F7AF-4537-B8A9-2CA783A99DCB}" type="pres">
      <dgm:prSet presAssocID="{64B33233-4D9C-4AC5-936D-545A42CB5A03}" presName="L1TextContainer" presStyleLbl="alignNode1" presStyleIdx="3" presStyleCnt="6">
        <dgm:presLayoutVars>
          <dgm:chMax val="1"/>
          <dgm:chPref val="1"/>
          <dgm:bulletEnabled val="1"/>
        </dgm:presLayoutVars>
      </dgm:prSet>
      <dgm:spPr/>
    </dgm:pt>
    <dgm:pt modelId="{F03C6420-2AB0-4388-B5C8-ED71178A5806}" type="pres">
      <dgm:prSet presAssocID="{64B33233-4D9C-4AC5-936D-545A42CB5A03}" presName="L2TextContainerWrapper" presStyleCnt="0">
        <dgm:presLayoutVars>
          <dgm:bulletEnabled val="1"/>
        </dgm:presLayoutVars>
      </dgm:prSet>
      <dgm:spPr/>
    </dgm:pt>
    <dgm:pt modelId="{185D3F6B-A613-4328-A378-62BFA390869C}" type="pres">
      <dgm:prSet presAssocID="{64B33233-4D9C-4AC5-936D-545A42CB5A03}" presName="L2TextContainer" presStyleLbl="bgAccFollowNode1" presStyleIdx="3" presStyleCnt="6"/>
      <dgm:spPr/>
    </dgm:pt>
    <dgm:pt modelId="{27E8BB42-F637-41C6-BAFF-C8CCEABCB8DE}" type="pres">
      <dgm:prSet presAssocID="{64B33233-4D9C-4AC5-936D-545A42CB5A03}" presName="FlexibleEmptyPlaceHolder" presStyleCnt="0"/>
      <dgm:spPr/>
    </dgm:pt>
    <dgm:pt modelId="{2A6F9803-D038-4801-95F9-0EB946AAAF1D}" type="pres">
      <dgm:prSet presAssocID="{64B33233-4D9C-4AC5-936D-545A42CB5A03}" presName="ConnectLine" presStyleLbl="sibTrans1D1" presStyleIdx="3" presStyleCnt="6"/>
      <dgm:spPr/>
    </dgm:pt>
    <dgm:pt modelId="{C9E2C16E-0C6E-442C-BC01-C773FB420D35}" type="pres">
      <dgm:prSet presAssocID="{64B33233-4D9C-4AC5-936D-545A42CB5A03}" presName="ConnectorPoint" presStyleLbl="node1" presStyleIdx="3" presStyleCnt="6"/>
      <dgm:spPr>
        <a:solidFill>
          <a:schemeClr val="accent5">
            <a:shade val="80000"/>
            <a:hueOff val="229729"/>
            <a:satOff val="-22234"/>
            <a:lumOff val="11575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7A7531D7-C54E-4C3F-973E-5CAA4561698D}" type="pres">
      <dgm:prSet presAssocID="{64B33233-4D9C-4AC5-936D-545A42CB5A03}" presName="EmptyPlaceHolder" presStyleCnt="0"/>
      <dgm:spPr/>
    </dgm:pt>
    <dgm:pt modelId="{B145F18B-F540-434F-A605-2760DF8AC045}" type="pres">
      <dgm:prSet presAssocID="{E8A2A2FF-C3D0-4A0E-A836-CB121364F0C0}" presName="spaceBetweenRectangles" presStyleCnt="0"/>
      <dgm:spPr/>
    </dgm:pt>
    <dgm:pt modelId="{F0B76986-6F9B-434C-858C-F5888381ACE3}" type="pres">
      <dgm:prSet presAssocID="{D28D58D7-B09D-429E-AD7E-E43471919F5E}" presName="composite" presStyleCnt="0"/>
      <dgm:spPr/>
    </dgm:pt>
    <dgm:pt modelId="{3A76986A-ADB8-48A2-B3E4-C65556F5A44C}" type="pres">
      <dgm:prSet presAssocID="{D28D58D7-B09D-429E-AD7E-E43471919F5E}" presName="L1TextContainer" presStyleLbl="alignNode1" presStyleIdx="4" presStyleCnt="6">
        <dgm:presLayoutVars>
          <dgm:chMax val="1"/>
          <dgm:chPref val="1"/>
          <dgm:bulletEnabled val="1"/>
        </dgm:presLayoutVars>
      </dgm:prSet>
      <dgm:spPr/>
    </dgm:pt>
    <dgm:pt modelId="{96F47857-553D-428D-A7CD-E441AC626428}" type="pres">
      <dgm:prSet presAssocID="{D28D58D7-B09D-429E-AD7E-E43471919F5E}" presName="L2TextContainerWrapper" presStyleCnt="0">
        <dgm:presLayoutVars>
          <dgm:bulletEnabled val="1"/>
        </dgm:presLayoutVars>
      </dgm:prSet>
      <dgm:spPr/>
    </dgm:pt>
    <dgm:pt modelId="{544B2047-DE76-4A00-ADF9-1CC4E03835FD}" type="pres">
      <dgm:prSet presAssocID="{D28D58D7-B09D-429E-AD7E-E43471919F5E}" presName="L2TextContainer" presStyleLbl="bgAccFollowNode1" presStyleIdx="4" presStyleCnt="6"/>
      <dgm:spPr/>
    </dgm:pt>
    <dgm:pt modelId="{653E016E-CE35-4EBD-BBF7-6427A50EC20D}" type="pres">
      <dgm:prSet presAssocID="{D28D58D7-B09D-429E-AD7E-E43471919F5E}" presName="FlexibleEmptyPlaceHolder" presStyleCnt="0"/>
      <dgm:spPr/>
    </dgm:pt>
    <dgm:pt modelId="{7B6ADF75-930A-4849-BDC7-0772A2B8E695}" type="pres">
      <dgm:prSet presAssocID="{D28D58D7-B09D-429E-AD7E-E43471919F5E}" presName="ConnectLine" presStyleLbl="sibTrans1D1" presStyleIdx="4" presStyleCnt="6"/>
      <dgm:spPr/>
    </dgm:pt>
    <dgm:pt modelId="{6A7B4A54-E109-4AC6-8612-8C6F62FCB4CC}" type="pres">
      <dgm:prSet presAssocID="{D28D58D7-B09D-429E-AD7E-E43471919F5E}" presName="ConnectorPoint" presStyleLbl="node1" presStyleIdx="4" presStyleCnt="6"/>
      <dgm:spPr>
        <a:solidFill>
          <a:schemeClr val="accent5">
            <a:shade val="80000"/>
            <a:hueOff val="643242"/>
            <a:satOff val="-62255"/>
            <a:lumOff val="32410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DDBCF3FF-85C2-4F1B-A319-6496F0661F98}" type="pres">
      <dgm:prSet presAssocID="{D28D58D7-B09D-429E-AD7E-E43471919F5E}" presName="EmptyPlaceHolder" presStyleCnt="0"/>
      <dgm:spPr/>
    </dgm:pt>
    <dgm:pt modelId="{61B49B29-5FCE-4E5A-9C19-296B102EE5DC}" type="pres">
      <dgm:prSet presAssocID="{E9B1E8BF-CFFF-4989-B28E-5D3A48532B91}" presName="spaceBetweenRectangles" presStyleCnt="0"/>
      <dgm:spPr/>
    </dgm:pt>
    <dgm:pt modelId="{FE51F28A-64E2-48DA-8DA4-AEDE7EC22744}" type="pres">
      <dgm:prSet presAssocID="{1175CA58-0E98-467A-80C5-07A8622DB079}" presName="composite" presStyleCnt="0"/>
      <dgm:spPr/>
    </dgm:pt>
    <dgm:pt modelId="{8188B0CE-974B-4556-9C08-8BA21D047B1C}" type="pres">
      <dgm:prSet presAssocID="{1175CA58-0E98-467A-80C5-07A8622DB079}" presName="L1TextContainer" presStyleLbl="alignNode1" presStyleIdx="5" presStyleCnt="6">
        <dgm:presLayoutVars>
          <dgm:chMax val="1"/>
          <dgm:chPref val="1"/>
          <dgm:bulletEnabled val="1"/>
        </dgm:presLayoutVars>
      </dgm:prSet>
      <dgm:spPr/>
    </dgm:pt>
    <dgm:pt modelId="{3621C529-96B7-4F2A-9D25-8698CF6353C2}" type="pres">
      <dgm:prSet presAssocID="{1175CA58-0E98-467A-80C5-07A8622DB079}" presName="L2TextContainerWrapper" presStyleCnt="0">
        <dgm:presLayoutVars>
          <dgm:bulletEnabled val="1"/>
        </dgm:presLayoutVars>
      </dgm:prSet>
      <dgm:spPr/>
    </dgm:pt>
    <dgm:pt modelId="{AE77FB73-17F0-4E8A-A530-EE2C5BDAC35B}" type="pres">
      <dgm:prSet presAssocID="{1175CA58-0E98-467A-80C5-07A8622DB079}" presName="L2TextContainer" presStyleLbl="bgAccFollowNode1" presStyleIdx="5" presStyleCnt="6"/>
      <dgm:spPr/>
    </dgm:pt>
    <dgm:pt modelId="{DD849E22-6CFA-41BB-8707-1082DA801F19}" type="pres">
      <dgm:prSet presAssocID="{1175CA58-0E98-467A-80C5-07A8622DB079}" presName="FlexibleEmptyPlaceHolder" presStyleCnt="0"/>
      <dgm:spPr/>
    </dgm:pt>
    <dgm:pt modelId="{37D1587A-4C03-44D0-8C1B-491E86D11B2F}" type="pres">
      <dgm:prSet presAssocID="{1175CA58-0E98-467A-80C5-07A8622DB079}" presName="ConnectLine" presStyleLbl="sibTrans1D1" presStyleIdx="5" presStyleCnt="6"/>
      <dgm:spPr/>
    </dgm:pt>
    <dgm:pt modelId="{F0348B0C-7B02-4469-B5C3-A576A5E3ACA2}" type="pres">
      <dgm:prSet presAssocID="{1175CA58-0E98-467A-80C5-07A8622DB079}" presName="ConnectorPoint" presStyleLbl="node1" presStyleIdx="5" presStyleCnt="6"/>
      <dgm:spPr>
        <a:solidFill>
          <a:schemeClr val="accent5">
            <a:shade val="80000"/>
            <a:hueOff val="459459"/>
            <a:satOff val="-44468"/>
            <a:lumOff val="23150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83DA9246-2403-4B08-A13D-912D2A2F126E}" type="pres">
      <dgm:prSet presAssocID="{1175CA58-0E98-467A-80C5-07A8622DB079}" presName="EmptyPlaceHolder" presStyleCnt="0"/>
      <dgm:spPr/>
    </dgm:pt>
  </dgm:ptLst>
  <dgm:cxnLst>
    <dgm:cxn modelId="{B3151000-D3E9-46D6-9623-748C393174D8}" type="presOf" srcId="{A84FA153-3479-4DBB-8C3E-F197327C3244}" destId="{0BF87C0B-BA7B-4F19-BCAB-D4FD013E7F28}" srcOrd="0" destOrd="0" presId="urn:microsoft.com/office/officeart/2017/3/layout/HorizontalLabelsTimeline"/>
    <dgm:cxn modelId="{0DF35211-15D4-4E4F-85F9-7C5A79E1430B}" srcId="{36D35B55-1C6A-4076-B381-FFF4F9D42B41}" destId="{D28D58D7-B09D-429E-AD7E-E43471919F5E}" srcOrd="4" destOrd="0" parTransId="{DD809165-E5B2-4063-A1E2-32459D4694E0}" sibTransId="{E9B1E8BF-CFFF-4989-B28E-5D3A48532B91}"/>
    <dgm:cxn modelId="{C1A24918-B8B1-4588-9819-B4CDB36758DA}" type="presOf" srcId="{36D35B55-1C6A-4076-B381-FFF4F9D42B41}" destId="{9FC401A7-F0FB-498C-BB97-F83A7E9BAC29}" srcOrd="0" destOrd="0" presId="urn:microsoft.com/office/officeart/2017/3/layout/HorizontalLabelsTimeline"/>
    <dgm:cxn modelId="{08ACE41F-8DA0-48D3-9DB8-6AA6F9FCC892}" type="presOf" srcId="{B2689EC3-442F-4D28-8306-2D5C8194D843}" destId="{78427FA5-E7A3-448F-88BB-4873C05C1DCE}" srcOrd="0" destOrd="0" presId="urn:microsoft.com/office/officeart/2017/3/layout/HorizontalLabelsTimeline"/>
    <dgm:cxn modelId="{0ACD7123-CC2B-4CFB-945C-99A687BED327}" type="presOf" srcId="{1175CA58-0E98-467A-80C5-07A8622DB079}" destId="{8188B0CE-974B-4556-9C08-8BA21D047B1C}" srcOrd="0" destOrd="0" presId="urn:microsoft.com/office/officeart/2017/3/layout/HorizontalLabelsTimeline"/>
    <dgm:cxn modelId="{4B049934-DE56-44CF-B1B9-1E017B2C9E46}" type="presOf" srcId="{4134DBA3-4094-4B8E-A23B-C39FD2D66E77}" destId="{5F8AA21D-B04D-4933-815F-7DECD40532FF}" srcOrd="0" destOrd="0" presId="urn:microsoft.com/office/officeart/2017/3/layout/HorizontalLabelsTimeline"/>
    <dgm:cxn modelId="{4B70143A-AD46-4ECE-B187-1D698B31CEA4}" srcId="{64B33233-4D9C-4AC5-936D-545A42CB5A03}" destId="{F06E810E-BD14-4319-A9AA-C9C3140EA1C9}" srcOrd="0" destOrd="0" parTransId="{6DB2749C-19F7-41E3-9F84-77C6F0F2CF18}" sibTransId="{320BA744-B242-462C-A919-AB065659B8A0}"/>
    <dgm:cxn modelId="{BE50213E-CB0C-4980-AD2D-763DC5BF83C2}" type="presOf" srcId="{F06E810E-BD14-4319-A9AA-C9C3140EA1C9}" destId="{185D3F6B-A613-4328-A378-62BFA390869C}" srcOrd="0" destOrd="0" presId="urn:microsoft.com/office/officeart/2017/3/layout/HorizontalLabelsTimeline"/>
    <dgm:cxn modelId="{0116D13E-0C3A-47EB-8479-7DE1EAB3609C}" srcId="{D28D58D7-B09D-429E-AD7E-E43471919F5E}" destId="{116E734E-3E1F-48ED-BF67-4AD0539E9750}" srcOrd="0" destOrd="0" parTransId="{A6ED1F1A-EDB3-4C50-B601-2D881A605F45}" sibTransId="{4A7E564E-BAA8-410A-AA57-5AAC4DEC4275}"/>
    <dgm:cxn modelId="{3F001D5E-EDD6-415B-B8F8-317F340EB90F}" type="presOf" srcId="{CD625D89-7AB6-474E-9936-AAE4B439217F}" destId="{F75CF49B-54F8-4C70-B46E-7EC9EB32BEA6}" srcOrd="0" destOrd="0" presId="urn:microsoft.com/office/officeart/2017/3/layout/HorizontalLabelsTimeline"/>
    <dgm:cxn modelId="{91516F49-A45F-416D-8DD1-03C8DDB1AFAB}" type="presOf" srcId="{51F91E2A-243F-40AA-8300-B319743D0163}" destId="{AE77FB73-17F0-4E8A-A530-EE2C5BDAC35B}" srcOrd="0" destOrd="0" presId="urn:microsoft.com/office/officeart/2017/3/layout/HorizontalLabelsTimeline"/>
    <dgm:cxn modelId="{C5BC1E55-A134-4B09-8007-27CDEB35516B}" type="presOf" srcId="{116E734E-3E1F-48ED-BF67-4AD0539E9750}" destId="{544B2047-DE76-4A00-ADF9-1CC4E03835FD}" srcOrd="0" destOrd="0" presId="urn:microsoft.com/office/officeart/2017/3/layout/HorizontalLabelsTimeline"/>
    <dgm:cxn modelId="{4D2D1379-E88B-4109-BD3D-0C9A1A4BBD38}" type="presOf" srcId="{D28D58D7-B09D-429E-AD7E-E43471919F5E}" destId="{3A76986A-ADB8-48A2-B3E4-C65556F5A44C}" srcOrd="0" destOrd="0" presId="urn:microsoft.com/office/officeart/2017/3/layout/HorizontalLabelsTimeline"/>
    <dgm:cxn modelId="{E71E285A-CF46-4A2B-BA42-3CEFA382D5BA}" srcId="{36D35B55-1C6A-4076-B381-FFF4F9D42B41}" destId="{64B33233-4D9C-4AC5-936D-545A42CB5A03}" srcOrd="3" destOrd="0" parTransId="{C5E96D0B-2EF2-46A0-9FFB-F445885B7C42}" sibTransId="{E8A2A2FF-C3D0-4A0E-A836-CB121364F0C0}"/>
    <dgm:cxn modelId="{F2E37B90-F0ED-4F4E-9FF6-779BC55A603E}" srcId="{36D35B55-1C6A-4076-B381-FFF4F9D42B41}" destId="{ADF9B503-D7DE-4B6E-94B9-8D9DB19AFB01}" srcOrd="2" destOrd="0" parTransId="{2CA37AF2-AEE6-498D-A6F0-F2320EA23A77}" sibTransId="{DD65E0A5-7987-4CBB-804C-05CFE97A302E}"/>
    <dgm:cxn modelId="{581D92A6-CE50-492B-8EDB-E3B0DFCE961A}" srcId="{36D35B55-1C6A-4076-B381-FFF4F9D42B41}" destId="{CD625D89-7AB6-474E-9936-AAE4B439217F}" srcOrd="1" destOrd="0" parTransId="{6FC8650A-2B98-418D-9F94-7477EB433DE0}" sibTransId="{8BF9EFD4-BDAB-4961-A5F4-AA3547E117F3}"/>
    <dgm:cxn modelId="{CD1CB1A6-C120-4440-8BB6-C77426E7DC64}" srcId="{1175CA58-0E98-467A-80C5-07A8622DB079}" destId="{51F91E2A-243F-40AA-8300-B319743D0163}" srcOrd="0" destOrd="0" parTransId="{9D078122-27C8-4597-92CE-AC14C08EFD5F}" sibTransId="{460E3CEB-33CF-4C9D-BA26-AC1CF433899F}"/>
    <dgm:cxn modelId="{8E65ECAC-1C26-4B44-8A55-696B6CBF9566}" srcId="{ADF9B503-D7DE-4B6E-94B9-8D9DB19AFB01}" destId="{B2689EC3-442F-4D28-8306-2D5C8194D843}" srcOrd="0" destOrd="0" parTransId="{72AD1A28-6445-4B61-B2CD-5A046533173A}" sibTransId="{FE884451-444C-4E94-8A36-666B46B465B6}"/>
    <dgm:cxn modelId="{A2B04CC5-18C3-485B-80C3-FF31F1A63BD2}" srcId="{4134DBA3-4094-4B8E-A23B-C39FD2D66E77}" destId="{30653BDB-C9B2-4BF4-B1EA-CB96D43F565E}" srcOrd="0" destOrd="0" parTransId="{8DF30B6B-F445-42CE-B00B-BE6DBFF3601D}" sibTransId="{3A32381F-6B7C-4E45-B348-A97673925681}"/>
    <dgm:cxn modelId="{A4D326C6-9162-4F52-A172-823E04C8B256}" srcId="{36D35B55-1C6A-4076-B381-FFF4F9D42B41}" destId="{1175CA58-0E98-467A-80C5-07A8622DB079}" srcOrd="5" destOrd="0" parTransId="{0F0A16E9-18CE-41E7-91DD-2D13DE1D9A29}" sibTransId="{4D0C6207-7F10-4E61-90F4-17C81C7B8ED9}"/>
    <dgm:cxn modelId="{D1B1ACD4-6817-42C5-844A-B9630897ED0C}" srcId="{CD625D89-7AB6-474E-9936-AAE4B439217F}" destId="{A84FA153-3479-4DBB-8C3E-F197327C3244}" srcOrd="0" destOrd="0" parTransId="{C6DDBAF2-2DF6-4BDA-A140-AAA216B3E064}" sibTransId="{634C59CD-4F20-42C1-A1A7-6F86EE10ED0A}"/>
    <dgm:cxn modelId="{73A5B9D8-DD16-44A5-96F5-28CB723435C5}" type="presOf" srcId="{64B33233-4D9C-4AC5-936D-545A42CB5A03}" destId="{3528CD5A-F7AF-4537-B8A9-2CA783A99DCB}" srcOrd="0" destOrd="0" presId="urn:microsoft.com/office/officeart/2017/3/layout/HorizontalLabelsTimeline"/>
    <dgm:cxn modelId="{15835CDB-8C69-44FC-BCE3-D2ACA38D7F5B}" type="presOf" srcId="{30653BDB-C9B2-4BF4-B1EA-CB96D43F565E}" destId="{EB6EFE2B-FACE-4D05-80DB-B46D60D6B479}" srcOrd="0" destOrd="0" presId="urn:microsoft.com/office/officeart/2017/3/layout/HorizontalLabelsTimeline"/>
    <dgm:cxn modelId="{02FBEBED-977C-4A03-B57D-A690114534EF}" type="presOf" srcId="{ADF9B503-D7DE-4B6E-94B9-8D9DB19AFB01}" destId="{3E3C5737-644E-4122-BCE2-DEC3916C93E5}" srcOrd="0" destOrd="0" presId="urn:microsoft.com/office/officeart/2017/3/layout/HorizontalLabelsTimeline"/>
    <dgm:cxn modelId="{2BBA89F5-9464-4E67-84BD-C5E2D65E0051}" srcId="{36D35B55-1C6A-4076-B381-FFF4F9D42B41}" destId="{4134DBA3-4094-4B8E-A23B-C39FD2D66E77}" srcOrd="0" destOrd="0" parTransId="{F381DB35-062B-4C31-A71A-8684CA3A1DAF}" sibTransId="{7A1B0F92-B1E5-4506-A305-28C411509525}"/>
    <dgm:cxn modelId="{6706F5EB-596C-4AF5-A6F6-8453C054D59B}" type="presParOf" srcId="{9FC401A7-F0FB-498C-BB97-F83A7E9BAC29}" destId="{6B36167E-7F92-4A0E-B94E-5512824397F5}" srcOrd="0" destOrd="0" presId="urn:microsoft.com/office/officeart/2017/3/layout/HorizontalLabelsTimeline"/>
    <dgm:cxn modelId="{E3D6228A-AE86-4B5E-8611-52B4F2FC1C8F}" type="presParOf" srcId="{9FC401A7-F0FB-498C-BB97-F83A7E9BAC29}" destId="{0F7C8F56-4E1E-4109-8D58-3C6003371919}" srcOrd="1" destOrd="0" presId="urn:microsoft.com/office/officeart/2017/3/layout/HorizontalLabelsTimeline"/>
    <dgm:cxn modelId="{3E17D5E0-05D1-4DB7-AC39-F241F90287CA}" type="presParOf" srcId="{0F7C8F56-4E1E-4109-8D58-3C6003371919}" destId="{5FD90134-3AEE-45BC-B252-BA63DF915F57}" srcOrd="0" destOrd="0" presId="urn:microsoft.com/office/officeart/2017/3/layout/HorizontalLabelsTimeline"/>
    <dgm:cxn modelId="{65945EC0-F389-4A1E-B36F-A467CBBB08AB}" type="presParOf" srcId="{5FD90134-3AEE-45BC-B252-BA63DF915F57}" destId="{5F8AA21D-B04D-4933-815F-7DECD40532FF}" srcOrd="0" destOrd="0" presId="urn:microsoft.com/office/officeart/2017/3/layout/HorizontalLabelsTimeline"/>
    <dgm:cxn modelId="{99510A31-6BFE-48F9-B9C4-7C21E9D507F7}" type="presParOf" srcId="{5FD90134-3AEE-45BC-B252-BA63DF915F57}" destId="{18076193-A4F5-4551-949D-B089F88C7032}" srcOrd="1" destOrd="0" presId="urn:microsoft.com/office/officeart/2017/3/layout/HorizontalLabelsTimeline"/>
    <dgm:cxn modelId="{EDF930DF-451D-42EA-8CDD-E37E4592922E}" type="presParOf" srcId="{18076193-A4F5-4551-949D-B089F88C7032}" destId="{EB6EFE2B-FACE-4D05-80DB-B46D60D6B479}" srcOrd="0" destOrd="0" presId="urn:microsoft.com/office/officeart/2017/3/layout/HorizontalLabelsTimeline"/>
    <dgm:cxn modelId="{9158A913-224C-4044-93C2-ACC8C4E44EB9}" type="presParOf" srcId="{18076193-A4F5-4551-949D-B089F88C7032}" destId="{19C5B929-ACCA-41F0-A379-EE1A9AA064DA}" srcOrd="1" destOrd="0" presId="urn:microsoft.com/office/officeart/2017/3/layout/HorizontalLabelsTimeline"/>
    <dgm:cxn modelId="{37CCD017-C5E6-4882-8321-E0DABCB7F214}" type="presParOf" srcId="{5FD90134-3AEE-45BC-B252-BA63DF915F57}" destId="{99D36129-0223-45D7-8898-7F8354732DEA}" srcOrd="2" destOrd="0" presId="urn:microsoft.com/office/officeart/2017/3/layout/HorizontalLabelsTimeline"/>
    <dgm:cxn modelId="{884B8E77-D947-4EEE-B220-D9A16382D3B1}" type="presParOf" srcId="{5FD90134-3AEE-45BC-B252-BA63DF915F57}" destId="{630C87BF-AB23-4AFA-A6F3-A84FD25ABFBB}" srcOrd="3" destOrd="0" presId="urn:microsoft.com/office/officeart/2017/3/layout/HorizontalLabelsTimeline"/>
    <dgm:cxn modelId="{2E9603B6-505B-498F-B899-296FA1C2D1C1}" type="presParOf" srcId="{5FD90134-3AEE-45BC-B252-BA63DF915F57}" destId="{619D3C99-CDDD-4B70-8A4E-2724F16D4DA1}" srcOrd="4" destOrd="0" presId="urn:microsoft.com/office/officeart/2017/3/layout/HorizontalLabelsTimeline"/>
    <dgm:cxn modelId="{3674F36B-9659-42AC-8562-16870F4291CA}" type="presParOf" srcId="{0F7C8F56-4E1E-4109-8D58-3C6003371919}" destId="{C11A45CD-6F06-4E1C-BDE8-625242EA01B4}" srcOrd="1" destOrd="0" presId="urn:microsoft.com/office/officeart/2017/3/layout/HorizontalLabelsTimeline"/>
    <dgm:cxn modelId="{EE5F9605-97A6-4FCD-8F68-228AA113A3BB}" type="presParOf" srcId="{0F7C8F56-4E1E-4109-8D58-3C6003371919}" destId="{D64D5660-7E55-40E8-B451-4D1A5E7FB80D}" srcOrd="2" destOrd="0" presId="urn:microsoft.com/office/officeart/2017/3/layout/HorizontalLabelsTimeline"/>
    <dgm:cxn modelId="{73B0097E-5C69-4876-B652-2CCED031EDBF}" type="presParOf" srcId="{D64D5660-7E55-40E8-B451-4D1A5E7FB80D}" destId="{F75CF49B-54F8-4C70-B46E-7EC9EB32BEA6}" srcOrd="0" destOrd="0" presId="urn:microsoft.com/office/officeart/2017/3/layout/HorizontalLabelsTimeline"/>
    <dgm:cxn modelId="{5A9786B6-FE64-4C0E-ACAF-D16944998F91}" type="presParOf" srcId="{D64D5660-7E55-40E8-B451-4D1A5E7FB80D}" destId="{7FF538BF-F815-4837-BCE8-E9A18F6D154C}" srcOrd="1" destOrd="0" presId="urn:microsoft.com/office/officeart/2017/3/layout/HorizontalLabelsTimeline"/>
    <dgm:cxn modelId="{B3B6ECF1-F1BF-4821-B7E7-D90490F71CC7}" type="presParOf" srcId="{7FF538BF-F815-4837-BCE8-E9A18F6D154C}" destId="{0BF87C0B-BA7B-4F19-BCAB-D4FD013E7F28}" srcOrd="0" destOrd="0" presId="urn:microsoft.com/office/officeart/2017/3/layout/HorizontalLabelsTimeline"/>
    <dgm:cxn modelId="{25E70AB9-2DD7-4D34-AA17-DA22EF6D7E1E}" type="presParOf" srcId="{7FF538BF-F815-4837-BCE8-E9A18F6D154C}" destId="{1386F6E7-08DC-4649-9A24-CCC45F6466C5}" srcOrd="1" destOrd="0" presId="urn:microsoft.com/office/officeart/2017/3/layout/HorizontalLabelsTimeline"/>
    <dgm:cxn modelId="{380E2100-30F6-42F7-AC3C-F29EA7064DAB}" type="presParOf" srcId="{D64D5660-7E55-40E8-B451-4D1A5E7FB80D}" destId="{ABCE621B-665F-4E53-9419-68E6CE15759A}" srcOrd="2" destOrd="0" presId="urn:microsoft.com/office/officeart/2017/3/layout/HorizontalLabelsTimeline"/>
    <dgm:cxn modelId="{812A3C78-5FDF-40E6-B3A9-0D140FB94B72}" type="presParOf" srcId="{D64D5660-7E55-40E8-B451-4D1A5E7FB80D}" destId="{56941747-4A72-4A3D-9F9A-3E7D1B64C320}" srcOrd="3" destOrd="0" presId="urn:microsoft.com/office/officeart/2017/3/layout/HorizontalLabelsTimeline"/>
    <dgm:cxn modelId="{96C534A7-2CA3-405D-9764-AE89BB9AA86C}" type="presParOf" srcId="{D64D5660-7E55-40E8-B451-4D1A5E7FB80D}" destId="{2DD2738A-837E-4BF1-8FED-7D84E2B64ED9}" srcOrd="4" destOrd="0" presId="urn:microsoft.com/office/officeart/2017/3/layout/HorizontalLabelsTimeline"/>
    <dgm:cxn modelId="{0C5DCC15-4719-4203-947F-C595943014AB}" type="presParOf" srcId="{0F7C8F56-4E1E-4109-8D58-3C6003371919}" destId="{22A02B3A-1F94-4293-87CA-DAE5B81E3F5F}" srcOrd="3" destOrd="0" presId="urn:microsoft.com/office/officeart/2017/3/layout/HorizontalLabelsTimeline"/>
    <dgm:cxn modelId="{5287F902-A0B9-46BC-8E5C-61595DC8AB67}" type="presParOf" srcId="{0F7C8F56-4E1E-4109-8D58-3C6003371919}" destId="{208C1C87-DC4E-4F54-9833-D80034F3CA9E}" srcOrd="4" destOrd="0" presId="urn:microsoft.com/office/officeart/2017/3/layout/HorizontalLabelsTimeline"/>
    <dgm:cxn modelId="{20CA2E5C-D55B-401C-A3BD-8CDDB4AECD80}" type="presParOf" srcId="{208C1C87-DC4E-4F54-9833-D80034F3CA9E}" destId="{3E3C5737-644E-4122-BCE2-DEC3916C93E5}" srcOrd="0" destOrd="0" presId="urn:microsoft.com/office/officeart/2017/3/layout/HorizontalLabelsTimeline"/>
    <dgm:cxn modelId="{6EE39A87-911E-491C-AA1E-90977B50F39F}" type="presParOf" srcId="{208C1C87-DC4E-4F54-9833-D80034F3CA9E}" destId="{8ACEAC71-2769-4C1D-8086-7DF01B1E2F1B}" srcOrd="1" destOrd="0" presId="urn:microsoft.com/office/officeart/2017/3/layout/HorizontalLabelsTimeline"/>
    <dgm:cxn modelId="{F12B50DE-E8C3-44CE-B5C5-4D529D686192}" type="presParOf" srcId="{8ACEAC71-2769-4C1D-8086-7DF01B1E2F1B}" destId="{78427FA5-E7A3-448F-88BB-4873C05C1DCE}" srcOrd="0" destOrd="0" presId="urn:microsoft.com/office/officeart/2017/3/layout/HorizontalLabelsTimeline"/>
    <dgm:cxn modelId="{D18AC971-4865-4213-9E9E-EF44243FD699}" type="presParOf" srcId="{8ACEAC71-2769-4C1D-8086-7DF01B1E2F1B}" destId="{F836BADB-E261-40F7-9BC7-C07A95E910D2}" srcOrd="1" destOrd="0" presId="urn:microsoft.com/office/officeart/2017/3/layout/HorizontalLabelsTimeline"/>
    <dgm:cxn modelId="{12DB30B3-09D7-4874-AE20-B5CD0605D28B}" type="presParOf" srcId="{208C1C87-DC4E-4F54-9833-D80034F3CA9E}" destId="{FB40066B-9037-4CCB-8698-A5876D40B180}" srcOrd="2" destOrd="0" presId="urn:microsoft.com/office/officeart/2017/3/layout/HorizontalLabelsTimeline"/>
    <dgm:cxn modelId="{BB61E003-35D0-4E6E-B3FF-8CD88521A128}" type="presParOf" srcId="{208C1C87-DC4E-4F54-9833-D80034F3CA9E}" destId="{705F2DAC-2EEB-41F6-AF12-8663BDC0E0A8}" srcOrd="3" destOrd="0" presId="urn:microsoft.com/office/officeart/2017/3/layout/HorizontalLabelsTimeline"/>
    <dgm:cxn modelId="{7D893055-79B1-4FA3-B6C3-AB63666A73FF}" type="presParOf" srcId="{208C1C87-DC4E-4F54-9833-D80034F3CA9E}" destId="{66100E0A-D0AD-413D-83D9-95F83F415512}" srcOrd="4" destOrd="0" presId="urn:microsoft.com/office/officeart/2017/3/layout/HorizontalLabelsTimeline"/>
    <dgm:cxn modelId="{0554A309-6C61-4CFD-B4D0-A40131BFDA18}" type="presParOf" srcId="{0F7C8F56-4E1E-4109-8D58-3C6003371919}" destId="{3E08A917-324F-47FC-B264-75A8460240CD}" srcOrd="5" destOrd="0" presId="urn:microsoft.com/office/officeart/2017/3/layout/HorizontalLabelsTimeline"/>
    <dgm:cxn modelId="{040FAAA4-B453-44BE-999F-FE5C33B25AC3}" type="presParOf" srcId="{0F7C8F56-4E1E-4109-8D58-3C6003371919}" destId="{D1AB8007-A9D6-4DC4-959D-E0D02CE2C75E}" srcOrd="6" destOrd="0" presId="urn:microsoft.com/office/officeart/2017/3/layout/HorizontalLabelsTimeline"/>
    <dgm:cxn modelId="{6A7E6593-AEE1-4FB0-8C67-99BA8ECE3167}" type="presParOf" srcId="{D1AB8007-A9D6-4DC4-959D-E0D02CE2C75E}" destId="{3528CD5A-F7AF-4537-B8A9-2CA783A99DCB}" srcOrd="0" destOrd="0" presId="urn:microsoft.com/office/officeart/2017/3/layout/HorizontalLabelsTimeline"/>
    <dgm:cxn modelId="{F7563FC2-E74A-4025-B291-817285CE8AC9}" type="presParOf" srcId="{D1AB8007-A9D6-4DC4-959D-E0D02CE2C75E}" destId="{F03C6420-2AB0-4388-B5C8-ED71178A5806}" srcOrd="1" destOrd="0" presId="urn:microsoft.com/office/officeart/2017/3/layout/HorizontalLabelsTimeline"/>
    <dgm:cxn modelId="{A7AE5A8D-FF06-483E-B11A-02BC4C0E4C4B}" type="presParOf" srcId="{F03C6420-2AB0-4388-B5C8-ED71178A5806}" destId="{185D3F6B-A613-4328-A378-62BFA390869C}" srcOrd="0" destOrd="0" presId="urn:microsoft.com/office/officeart/2017/3/layout/HorizontalLabelsTimeline"/>
    <dgm:cxn modelId="{B8B2CC81-81F8-457F-988F-4640BEA4E1F2}" type="presParOf" srcId="{F03C6420-2AB0-4388-B5C8-ED71178A5806}" destId="{27E8BB42-F637-41C6-BAFF-C8CCEABCB8DE}" srcOrd="1" destOrd="0" presId="urn:microsoft.com/office/officeart/2017/3/layout/HorizontalLabelsTimeline"/>
    <dgm:cxn modelId="{07698BF6-6C73-49DA-AD7A-C99D52F712DA}" type="presParOf" srcId="{D1AB8007-A9D6-4DC4-959D-E0D02CE2C75E}" destId="{2A6F9803-D038-4801-95F9-0EB946AAAF1D}" srcOrd="2" destOrd="0" presId="urn:microsoft.com/office/officeart/2017/3/layout/HorizontalLabelsTimeline"/>
    <dgm:cxn modelId="{697BBB86-2EF8-4F1D-B3D4-F1AA6F24E6A8}" type="presParOf" srcId="{D1AB8007-A9D6-4DC4-959D-E0D02CE2C75E}" destId="{C9E2C16E-0C6E-442C-BC01-C773FB420D35}" srcOrd="3" destOrd="0" presId="urn:microsoft.com/office/officeart/2017/3/layout/HorizontalLabelsTimeline"/>
    <dgm:cxn modelId="{55BB49B4-52B5-45F2-85F4-9DC1334BF69A}" type="presParOf" srcId="{D1AB8007-A9D6-4DC4-959D-E0D02CE2C75E}" destId="{7A7531D7-C54E-4C3F-973E-5CAA4561698D}" srcOrd="4" destOrd="0" presId="urn:microsoft.com/office/officeart/2017/3/layout/HorizontalLabelsTimeline"/>
    <dgm:cxn modelId="{669DC1C3-CB28-4E4C-ACD4-DABC7D936F5F}" type="presParOf" srcId="{0F7C8F56-4E1E-4109-8D58-3C6003371919}" destId="{B145F18B-F540-434F-A605-2760DF8AC045}" srcOrd="7" destOrd="0" presId="urn:microsoft.com/office/officeart/2017/3/layout/HorizontalLabelsTimeline"/>
    <dgm:cxn modelId="{221E3C43-C599-4271-B98E-292974A2F9B0}" type="presParOf" srcId="{0F7C8F56-4E1E-4109-8D58-3C6003371919}" destId="{F0B76986-6F9B-434C-858C-F5888381ACE3}" srcOrd="8" destOrd="0" presId="urn:microsoft.com/office/officeart/2017/3/layout/HorizontalLabelsTimeline"/>
    <dgm:cxn modelId="{E0A99A9A-BA55-440D-A158-239B12FCE084}" type="presParOf" srcId="{F0B76986-6F9B-434C-858C-F5888381ACE3}" destId="{3A76986A-ADB8-48A2-B3E4-C65556F5A44C}" srcOrd="0" destOrd="0" presId="urn:microsoft.com/office/officeart/2017/3/layout/HorizontalLabelsTimeline"/>
    <dgm:cxn modelId="{67CA7ABF-437D-47AD-A62E-ACE69083105B}" type="presParOf" srcId="{F0B76986-6F9B-434C-858C-F5888381ACE3}" destId="{96F47857-553D-428D-A7CD-E441AC626428}" srcOrd="1" destOrd="0" presId="urn:microsoft.com/office/officeart/2017/3/layout/HorizontalLabelsTimeline"/>
    <dgm:cxn modelId="{4F940C94-B9B6-4224-B84F-7B64A60F7072}" type="presParOf" srcId="{96F47857-553D-428D-A7CD-E441AC626428}" destId="{544B2047-DE76-4A00-ADF9-1CC4E03835FD}" srcOrd="0" destOrd="0" presId="urn:microsoft.com/office/officeart/2017/3/layout/HorizontalLabelsTimeline"/>
    <dgm:cxn modelId="{3036C7BE-BD5B-4138-B0DD-0FE2AC4ADCBA}" type="presParOf" srcId="{96F47857-553D-428D-A7CD-E441AC626428}" destId="{653E016E-CE35-4EBD-BBF7-6427A50EC20D}" srcOrd="1" destOrd="0" presId="urn:microsoft.com/office/officeart/2017/3/layout/HorizontalLabelsTimeline"/>
    <dgm:cxn modelId="{5256CE1E-88FD-403C-8897-1C6B08F42E33}" type="presParOf" srcId="{F0B76986-6F9B-434C-858C-F5888381ACE3}" destId="{7B6ADF75-930A-4849-BDC7-0772A2B8E695}" srcOrd="2" destOrd="0" presId="urn:microsoft.com/office/officeart/2017/3/layout/HorizontalLabelsTimeline"/>
    <dgm:cxn modelId="{49E35469-FDE3-4114-886C-375DAB33F26A}" type="presParOf" srcId="{F0B76986-6F9B-434C-858C-F5888381ACE3}" destId="{6A7B4A54-E109-4AC6-8612-8C6F62FCB4CC}" srcOrd="3" destOrd="0" presId="urn:microsoft.com/office/officeart/2017/3/layout/HorizontalLabelsTimeline"/>
    <dgm:cxn modelId="{F70B3303-D0BD-4A16-B50A-002A5E07F6CA}" type="presParOf" srcId="{F0B76986-6F9B-434C-858C-F5888381ACE3}" destId="{DDBCF3FF-85C2-4F1B-A319-6496F0661F98}" srcOrd="4" destOrd="0" presId="urn:microsoft.com/office/officeart/2017/3/layout/HorizontalLabelsTimeline"/>
    <dgm:cxn modelId="{F4A882C3-E21F-4934-9536-1A86F193488D}" type="presParOf" srcId="{0F7C8F56-4E1E-4109-8D58-3C6003371919}" destId="{61B49B29-5FCE-4E5A-9C19-296B102EE5DC}" srcOrd="9" destOrd="0" presId="urn:microsoft.com/office/officeart/2017/3/layout/HorizontalLabelsTimeline"/>
    <dgm:cxn modelId="{C5E2C506-E57E-4391-A45A-1818503AB965}" type="presParOf" srcId="{0F7C8F56-4E1E-4109-8D58-3C6003371919}" destId="{FE51F28A-64E2-48DA-8DA4-AEDE7EC22744}" srcOrd="10" destOrd="0" presId="urn:microsoft.com/office/officeart/2017/3/layout/HorizontalLabelsTimeline"/>
    <dgm:cxn modelId="{4B676756-3BE7-4770-B213-5317C1FBA2FB}" type="presParOf" srcId="{FE51F28A-64E2-48DA-8DA4-AEDE7EC22744}" destId="{8188B0CE-974B-4556-9C08-8BA21D047B1C}" srcOrd="0" destOrd="0" presId="urn:microsoft.com/office/officeart/2017/3/layout/HorizontalLabelsTimeline"/>
    <dgm:cxn modelId="{943A3451-4399-4888-89AF-98C4078CEF7A}" type="presParOf" srcId="{FE51F28A-64E2-48DA-8DA4-AEDE7EC22744}" destId="{3621C529-96B7-4F2A-9D25-8698CF6353C2}" srcOrd="1" destOrd="0" presId="urn:microsoft.com/office/officeart/2017/3/layout/HorizontalLabelsTimeline"/>
    <dgm:cxn modelId="{D5B3E649-86C0-4067-AF12-FAE033F580D0}" type="presParOf" srcId="{3621C529-96B7-4F2A-9D25-8698CF6353C2}" destId="{AE77FB73-17F0-4E8A-A530-EE2C5BDAC35B}" srcOrd="0" destOrd="0" presId="urn:microsoft.com/office/officeart/2017/3/layout/HorizontalLabelsTimeline"/>
    <dgm:cxn modelId="{43ECDB41-8BCD-4C23-8E38-11170F6D0A49}" type="presParOf" srcId="{3621C529-96B7-4F2A-9D25-8698CF6353C2}" destId="{DD849E22-6CFA-41BB-8707-1082DA801F19}" srcOrd="1" destOrd="0" presId="urn:microsoft.com/office/officeart/2017/3/layout/HorizontalLabelsTimeline"/>
    <dgm:cxn modelId="{7F058924-7CE8-433C-921D-13B45494607B}" type="presParOf" srcId="{FE51F28A-64E2-48DA-8DA4-AEDE7EC22744}" destId="{37D1587A-4C03-44D0-8C1B-491E86D11B2F}" srcOrd="2" destOrd="0" presId="urn:microsoft.com/office/officeart/2017/3/layout/HorizontalLabelsTimeline"/>
    <dgm:cxn modelId="{7860B672-CB58-4EE1-92FF-6C1F83F6EE29}" type="presParOf" srcId="{FE51F28A-64E2-48DA-8DA4-AEDE7EC22744}" destId="{F0348B0C-7B02-4469-B5C3-A576A5E3ACA2}" srcOrd="3" destOrd="0" presId="urn:microsoft.com/office/officeart/2017/3/layout/HorizontalLabelsTimeline"/>
    <dgm:cxn modelId="{0F197CD8-4D28-43B9-9CD1-8D9FAE10A05E}" type="presParOf" srcId="{FE51F28A-64E2-48DA-8DA4-AEDE7EC22744}" destId="{83DA9246-2403-4B08-A13D-912D2A2F126E}" srcOrd="4" destOrd="0" presId="urn:microsoft.com/office/officeart/2017/3/layout/HorizontalLabelsTimeline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6167E-7F92-4A0E-B94E-5512824397F5}">
      <dsp:nvSpPr>
        <dsp:cNvPr id="0" name=""/>
        <dsp:cNvSpPr/>
      </dsp:nvSpPr>
      <dsp:spPr>
        <a:xfrm>
          <a:off x="0" y="2046741"/>
          <a:ext cx="9618133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AA21D-B04D-4933-815F-7DECD40532FF}">
      <dsp:nvSpPr>
        <dsp:cNvPr id="0" name=""/>
        <dsp:cNvSpPr/>
      </dsp:nvSpPr>
      <dsp:spPr>
        <a:xfrm>
          <a:off x="166016" y="1268979"/>
          <a:ext cx="2417683" cy="491217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kern="1200" noProof="0" dirty="0">
              <a:latin typeface="Arial"/>
            </a:rPr>
            <a:t>June 2024</a:t>
          </a:r>
          <a:endParaRPr lang="en-GB" sz="2000" kern="1200" noProof="0" dirty="0"/>
        </a:p>
      </dsp:txBody>
      <dsp:txXfrm>
        <a:off x="166016" y="1268979"/>
        <a:ext cx="2417683" cy="491217"/>
      </dsp:txXfrm>
    </dsp:sp>
    <dsp:sp modelId="{EB6EFE2B-FACE-4D05-80DB-B46D60D6B479}">
      <dsp:nvSpPr>
        <dsp:cNvPr id="0" name=""/>
        <dsp:cNvSpPr/>
      </dsp:nvSpPr>
      <dsp:spPr>
        <a:xfrm>
          <a:off x="177016" y="199116"/>
          <a:ext cx="2417683" cy="1020735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noProof="0" dirty="0">
              <a:latin typeface="Arial"/>
            </a:rPr>
            <a:t>Playing Pitch and Sports</a:t>
          </a:r>
          <a:r>
            <a:rPr lang="en-GB" sz="1700" kern="1200" noProof="0" dirty="0"/>
            <a:t> </a:t>
          </a:r>
          <a:r>
            <a:rPr lang="en-GB" sz="1700" kern="1200" noProof="0" dirty="0">
              <a:latin typeface="Arial"/>
            </a:rPr>
            <a:t>Facility Strategy published  </a:t>
          </a:r>
        </a:p>
      </dsp:txBody>
      <dsp:txXfrm>
        <a:off x="177016" y="199116"/>
        <a:ext cx="2417683" cy="1020735"/>
      </dsp:txXfrm>
    </dsp:sp>
    <dsp:sp modelId="{99D36129-0223-45D7-8898-7F8354732DEA}">
      <dsp:nvSpPr>
        <dsp:cNvPr id="0" name=""/>
        <dsp:cNvSpPr/>
      </dsp:nvSpPr>
      <dsp:spPr>
        <a:xfrm>
          <a:off x="1374857" y="1760197"/>
          <a:ext cx="0" cy="286543"/>
        </a:xfrm>
        <a:prstGeom prst="line">
          <a:avLst/>
        </a:prstGeom>
        <a:noFill/>
        <a:ln w="12700" cap="rnd" cmpd="sng" algn="ctr">
          <a:solidFill>
            <a:schemeClr val="accent5">
              <a:shade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CF49B-54F8-4C70-B46E-7EC9EB32BEA6}">
      <dsp:nvSpPr>
        <dsp:cNvPr id="0" name=""/>
        <dsp:cNvSpPr/>
      </dsp:nvSpPr>
      <dsp:spPr>
        <a:xfrm>
          <a:off x="1539699" y="2333284"/>
          <a:ext cx="2417683" cy="491217"/>
        </a:xfrm>
        <a:prstGeom prst="rect">
          <a:avLst/>
        </a:prstGeom>
        <a:solidFill>
          <a:schemeClr val="accent5">
            <a:shade val="80000"/>
            <a:hueOff val="160811"/>
            <a:satOff val="-15564"/>
            <a:lumOff val="8102"/>
            <a:alphaOff val="0"/>
          </a:schemeClr>
        </a:solidFill>
        <a:ln w="19050" cap="rnd" cmpd="sng" algn="ctr">
          <a:solidFill>
            <a:schemeClr val="accent5">
              <a:shade val="80000"/>
              <a:hueOff val="160811"/>
              <a:satOff val="-15564"/>
              <a:lumOff val="81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kern="1200" noProof="0">
              <a:latin typeface="Arial"/>
            </a:rPr>
            <a:t>November 2024</a:t>
          </a:r>
          <a:endParaRPr lang="en-GB" sz="2000" kern="1200" noProof="0" dirty="0"/>
        </a:p>
      </dsp:txBody>
      <dsp:txXfrm>
        <a:off x="1539699" y="2333284"/>
        <a:ext cx="2417683" cy="491217"/>
      </dsp:txXfrm>
    </dsp:sp>
    <dsp:sp modelId="{0BF87C0B-BA7B-4F19-BCAB-D4FD013E7F28}">
      <dsp:nvSpPr>
        <dsp:cNvPr id="0" name=""/>
        <dsp:cNvSpPr/>
      </dsp:nvSpPr>
      <dsp:spPr>
        <a:xfrm>
          <a:off x="1539699" y="2824502"/>
          <a:ext cx="2417683" cy="1051666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 noProof="0" dirty="0">
              <a:solidFill>
                <a:srgbClr val="444444"/>
              </a:solidFill>
              <a:latin typeface="Calibri"/>
              <a:ea typeface="Calibri"/>
              <a:cs typeface="Calibri"/>
            </a:rPr>
            <a:t>Meet with local clubs to discuss the strategic need </a:t>
          </a:r>
          <a:endParaRPr lang="en-US" sz="1700" b="0" kern="1200" noProof="0" dirty="0">
            <a:solidFill>
              <a:srgbClr val="444444"/>
            </a:solidFill>
            <a:latin typeface="Calibri"/>
            <a:ea typeface="Calibri"/>
            <a:cs typeface="Calibri"/>
          </a:endParaRPr>
        </a:p>
      </dsp:txBody>
      <dsp:txXfrm>
        <a:off x="1539699" y="2824502"/>
        <a:ext cx="2417683" cy="1051666"/>
      </dsp:txXfrm>
    </dsp:sp>
    <dsp:sp modelId="{ABCE621B-665F-4E53-9419-68E6CE15759A}">
      <dsp:nvSpPr>
        <dsp:cNvPr id="0" name=""/>
        <dsp:cNvSpPr/>
      </dsp:nvSpPr>
      <dsp:spPr>
        <a:xfrm>
          <a:off x="2748541" y="2046741"/>
          <a:ext cx="0" cy="286543"/>
        </a:xfrm>
        <a:prstGeom prst="line">
          <a:avLst/>
        </a:prstGeom>
        <a:noFill/>
        <a:ln w="12700" cap="rnd" cmpd="sng" algn="ctr">
          <a:solidFill>
            <a:schemeClr val="accent5">
              <a:shade val="90000"/>
              <a:hueOff val="162180"/>
              <a:satOff val="-15532"/>
              <a:lumOff val="782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0C87BF-AB23-4AFA-A6F3-A84FD25ABFBB}">
      <dsp:nvSpPr>
        <dsp:cNvPr id="0" name=""/>
        <dsp:cNvSpPr/>
      </dsp:nvSpPr>
      <dsp:spPr>
        <a:xfrm rot="2700000">
          <a:off x="1343017" y="2014901"/>
          <a:ext cx="63679" cy="63679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941747-4A72-4A3D-9F9A-3E7D1B64C320}">
      <dsp:nvSpPr>
        <dsp:cNvPr id="0" name=""/>
        <dsp:cNvSpPr/>
      </dsp:nvSpPr>
      <dsp:spPr>
        <a:xfrm rot="2700000">
          <a:off x="2716701" y="2014901"/>
          <a:ext cx="63679" cy="63679"/>
        </a:xfrm>
        <a:prstGeom prst="rect">
          <a:avLst/>
        </a:prstGeom>
        <a:solidFill>
          <a:schemeClr val="accent5">
            <a:shade val="80000"/>
            <a:hueOff val="114865"/>
            <a:satOff val="-11117"/>
            <a:lumOff val="5787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3C5737-644E-4122-BCE2-DEC3916C93E5}">
      <dsp:nvSpPr>
        <dsp:cNvPr id="0" name=""/>
        <dsp:cNvSpPr/>
      </dsp:nvSpPr>
      <dsp:spPr>
        <a:xfrm>
          <a:off x="2913383" y="1268979"/>
          <a:ext cx="2417683" cy="491217"/>
        </a:xfrm>
        <a:prstGeom prst="rect">
          <a:avLst/>
        </a:prstGeom>
        <a:solidFill>
          <a:schemeClr val="accent5">
            <a:shade val="80000"/>
            <a:hueOff val="321621"/>
            <a:satOff val="-31128"/>
            <a:lumOff val="16205"/>
            <a:alphaOff val="0"/>
          </a:schemeClr>
        </a:solidFill>
        <a:ln w="19050" cap="rnd" cmpd="sng" algn="ctr">
          <a:solidFill>
            <a:schemeClr val="accent5">
              <a:shade val="80000"/>
              <a:hueOff val="321621"/>
              <a:satOff val="-31128"/>
              <a:lumOff val="162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b="0" kern="1200" noProof="0" dirty="0">
              <a:latin typeface="Trebuchet MS" panose="020B0603020202020204"/>
            </a:rPr>
            <a:t> December 2024</a:t>
          </a:r>
        </a:p>
      </dsp:txBody>
      <dsp:txXfrm>
        <a:off x="2913383" y="1268979"/>
        <a:ext cx="2417683" cy="491217"/>
      </dsp:txXfrm>
    </dsp:sp>
    <dsp:sp modelId="{78427FA5-E7A3-448F-88BB-4873C05C1DCE}">
      <dsp:nvSpPr>
        <dsp:cNvPr id="0" name=""/>
        <dsp:cNvSpPr/>
      </dsp:nvSpPr>
      <dsp:spPr>
        <a:xfrm>
          <a:off x="2913383" y="217312"/>
          <a:ext cx="2417683" cy="1051666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0" kern="1200" noProof="0" dirty="0">
              <a:latin typeface="Calibri"/>
              <a:ea typeface="Calibri"/>
              <a:cs typeface="Calibri"/>
            </a:rPr>
            <a:t>Football Foundation Local Football Facilities Plan was updated </a:t>
          </a:r>
          <a:endParaRPr lang="en-GB" sz="1700" b="0" kern="1200" noProof="0" dirty="0">
            <a:latin typeface="Trebuchet MS" panose="020B0603020202020204"/>
          </a:endParaRPr>
        </a:p>
      </dsp:txBody>
      <dsp:txXfrm>
        <a:off x="2913383" y="217312"/>
        <a:ext cx="2417683" cy="1051666"/>
      </dsp:txXfrm>
    </dsp:sp>
    <dsp:sp modelId="{FB40066B-9037-4CCB-8698-A5876D40B180}">
      <dsp:nvSpPr>
        <dsp:cNvPr id="0" name=""/>
        <dsp:cNvSpPr/>
      </dsp:nvSpPr>
      <dsp:spPr>
        <a:xfrm>
          <a:off x="4122224" y="1760197"/>
          <a:ext cx="0" cy="286543"/>
        </a:xfrm>
        <a:prstGeom prst="line">
          <a:avLst/>
        </a:prstGeom>
        <a:noFill/>
        <a:ln w="12700" cap="rnd" cmpd="sng" algn="ctr">
          <a:solidFill>
            <a:schemeClr val="accent5">
              <a:shade val="90000"/>
              <a:hueOff val="324360"/>
              <a:satOff val="-31064"/>
              <a:lumOff val="1564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8CD5A-F7AF-4537-B8A9-2CA783A99DCB}">
      <dsp:nvSpPr>
        <dsp:cNvPr id="0" name=""/>
        <dsp:cNvSpPr/>
      </dsp:nvSpPr>
      <dsp:spPr>
        <a:xfrm>
          <a:off x="4287066" y="2333284"/>
          <a:ext cx="2417683" cy="491217"/>
        </a:xfrm>
        <a:prstGeom prst="rect">
          <a:avLst/>
        </a:prstGeom>
        <a:solidFill>
          <a:schemeClr val="accent5">
            <a:shade val="80000"/>
            <a:hueOff val="482432"/>
            <a:satOff val="-46691"/>
            <a:lumOff val="24307"/>
            <a:alphaOff val="0"/>
          </a:schemeClr>
        </a:solidFill>
        <a:ln w="19050" cap="rnd" cmpd="sng" algn="ctr">
          <a:solidFill>
            <a:schemeClr val="accent5">
              <a:shade val="80000"/>
              <a:hueOff val="482432"/>
              <a:satOff val="-46691"/>
              <a:lumOff val="24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kern="1200" noProof="0" dirty="0">
              <a:latin typeface="Arial"/>
            </a:rPr>
            <a:t>February 2025 </a:t>
          </a:r>
          <a:endParaRPr lang="en-GB" sz="2000" kern="1200" noProof="0" dirty="0"/>
        </a:p>
      </dsp:txBody>
      <dsp:txXfrm>
        <a:off x="4287066" y="2333284"/>
        <a:ext cx="2417683" cy="491217"/>
      </dsp:txXfrm>
    </dsp:sp>
    <dsp:sp modelId="{185D3F6B-A613-4328-A378-62BFA390869C}">
      <dsp:nvSpPr>
        <dsp:cNvPr id="0" name=""/>
        <dsp:cNvSpPr/>
      </dsp:nvSpPr>
      <dsp:spPr>
        <a:xfrm>
          <a:off x="4287066" y="2824502"/>
          <a:ext cx="2417683" cy="1020735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noProof="0" dirty="0">
              <a:latin typeface="Arial"/>
            </a:rPr>
            <a:t>Briefed</a:t>
          </a:r>
          <a:r>
            <a:rPr lang="en-GB" sz="1700" kern="1200" noProof="0" dirty="0"/>
            <a:t> </a:t>
          </a:r>
          <a:r>
            <a:rPr lang="en-GB" sz="1700" kern="1200" noProof="0" dirty="0">
              <a:latin typeface="Arial"/>
            </a:rPr>
            <a:t>the Town Council of the strategic need </a:t>
          </a:r>
        </a:p>
      </dsp:txBody>
      <dsp:txXfrm>
        <a:off x="4287066" y="2824502"/>
        <a:ext cx="2417683" cy="1020735"/>
      </dsp:txXfrm>
    </dsp:sp>
    <dsp:sp modelId="{2A6F9803-D038-4801-95F9-0EB946AAAF1D}">
      <dsp:nvSpPr>
        <dsp:cNvPr id="0" name=""/>
        <dsp:cNvSpPr/>
      </dsp:nvSpPr>
      <dsp:spPr>
        <a:xfrm>
          <a:off x="5495908" y="2046741"/>
          <a:ext cx="0" cy="286543"/>
        </a:xfrm>
        <a:prstGeom prst="line">
          <a:avLst/>
        </a:prstGeom>
        <a:noFill/>
        <a:ln w="12700" cap="rnd" cmpd="sng" algn="ctr">
          <a:solidFill>
            <a:schemeClr val="accent5">
              <a:shade val="90000"/>
              <a:hueOff val="486540"/>
              <a:satOff val="-46596"/>
              <a:lumOff val="2346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F2DAC-2EEB-41F6-AF12-8663BDC0E0A8}">
      <dsp:nvSpPr>
        <dsp:cNvPr id="0" name=""/>
        <dsp:cNvSpPr/>
      </dsp:nvSpPr>
      <dsp:spPr>
        <a:xfrm rot="2700000">
          <a:off x="4090384" y="2014901"/>
          <a:ext cx="63679" cy="63679"/>
        </a:xfrm>
        <a:prstGeom prst="rect">
          <a:avLst/>
        </a:prstGeom>
        <a:solidFill>
          <a:schemeClr val="accent5">
            <a:shade val="80000"/>
            <a:hueOff val="268018"/>
            <a:satOff val="-25940"/>
            <a:lumOff val="13504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2C16E-0C6E-442C-BC01-C773FB420D35}">
      <dsp:nvSpPr>
        <dsp:cNvPr id="0" name=""/>
        <dsp:cNvSpPr/>
      </dsp:nvSpPr>
      <dsp:spPr>
        <a:xfrm rot="2700000">
          <a:off x="5464068" y="2014901"/>
          <a:ext cx="63679" cy="63679"/>
        </a:xfrm>
        <a:prstGeom prst="rect">
          <a:avLst/>
        </a:prstGeom>
        <a:solidFill>
          <a:schemeClr val="accent5">
            <a:shade val="80000"/>
            <a:hueOff val="229729"/>
            <a:satOff val="-22234"/>
            <a:lumOff val="11575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6986A-ADB8-48A2-B3E4-C65556F5A44C}">
      <dsp:nvSpPr>
        <dsp:cNvPr id="0" name=""/>
        <dsp:cNvSpPr/>
      </dsp:nvSpPr>
      <dsp:spPr>
        <a:xfrm>
          <a:off x="5660750" y="1268979"/>
          <a:ext cx="2417683" cy="491217"/>
        </a:xfrm>
        <a:prstGeom prst="rect">
          <a:avLst/>
        </a:prstGeom>
        <a:solidFill>
          <a:schemeClr val="accent5">
            <a:shade val="80000"/>
            <a:hueOff val="643242"/>
            <a:satOff val="-62255"/>
            <a:lumOff val="32410"/>
            <a:alphaOff val="0"/>
          </a:schemeClr>
        </a:solidFill>
        <a:ln w="19050" cap="rnd" cmpd="sng" algn="ctr">
          <a:solidFill>
            <a:schemeClr val="accent5">
              <a:shade val="80000"/>
              <a:hueOff val="643242"/>
              <a:satOff val="-62255"/>
              <a:lumOff val="324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kern="1200" noProof="0" dirty="0">
              <a:latin typeface="Arial"/>
            </a:rPr>
            <a:t> April 2025 </a:t>
          </a:r>
          <a:endParaRPr lang="en-GB" sz="2000" kern="1200" noProof="0" dirty="0"/>
        </a:p>
      </dsp:txBody>
      <dsp:txXfrm>
        <a:off x="5660750" y="1268979"/>
        <a:ext cx="2417683" cy="491217"/>
      </dsp:txXfrm>
    </dsp:sp>
    <dsp:sp modelId="{544B2047-DE76-4A00-ADF9-1CC4E03835FD}">
      <dsp:nvSpPr>
        <dsp:cNvPr id="0" name=""/>
        <dsp:cNvSpPr/>
      </dsp:nvSpPr>
      <dsp:spPr>
        <a:xfrm>
          <a:off x="5660750" y="31724"/>
          <a:ext cx="2417683" cy="1237254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noProof="0" dirty="0">
              <a:latin typeface="Arial"/>
            </a:rPr>
            <a:t>Carried out site audits in partnership with Alton Town Council</a:t>
          </a:r>
          <a:endParaRPr lang="en-GB" sz="1700" kern="1200" noProof="0" dirty="0"/>
        </a:p>
      </dsp:txBody>
      <dsp:txXfrm>
        <a:off x="5660750" y="31724"/>
        <a:ext cx="2417683" cy="1237254"/>
      </dsp:txXfrm>
    </dsp:sp>
    <dsp:sp modelId="{7B6ADF75-930A-4849-BDC7-0772A2B8E695}">
      <dsp:nvSpPr>
        <dsp:cNvPr id="0" name=""/>
        <dsp:cNvSpPr/>
      </dsp:nvSpPr>
      <dsp:spPr>
        <a:xfrm>
          <a:off x="6869591" y="1760197"/>
          <a:ext cx="0" cy="286543"/>
        </a:xfrm>
        <a:prstGeom prst="line">
          <a:avLst/>
        </a:prstGeom>
        <a:noFill/>
        <a:ln w="12700" cap="rnd" cmpd="sng" algn="ctr">
          <a:solidFill>
            <a:schemeClr val="accent5">
              <a:shade val="90000"/>
              <a:hueOff val="648720"/>
              <a:satOff val="-62128"/>
              <a:lumOff val="312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8B0CE-974B-4556-9C08-8BA21D047B1C}">
      <dsp:nvSpPr>
        <dsp:cNvPr id="0" name=""/>
        <dsp:cNvSpPr/>
      </dsp:nvSpPr>
      <dsp:spPr>
        <a:xfrm>
          <a:off x="7034433" y="2333284"/>
          <a:ext cx="2417683" cy="491217"/>
        </a:xfrm>
        <a:prstGeom prst="rect">
          <a:avLst/>
        </a:prstGeom>
        <a:solidFill>
          <a:schemeClr val="accent5">
            <a:shade val="80000"/>
            <a:hueOff val="804053"/>
            <a:satOff val="-77819"/>
            <a:lumOff val="40512"/>
            <a:alphaOff val="0"/>
          </a:schemeClr>
        </a:solidFill>
        <a:ln w="19050" cap="rnd" cmpd="sng" algn="ctr">
          <a:solidFill>
            <a:schemeClr val="accent5">
              <a:shade val="80000"/>
              <a:hueOff val="804053"/>
              <a:satOff val="-77819"/>
              <a:lumOff val="405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kern="1200" noProof="0" dirty="0">
              <a:latin typeface="Arial"/>
            </a:rPr>
            <a:t>July 2025 </a:t>
          </a:r>
          <a:endParaRPr lang="en-GB" sz="2000" kern="1200" noProof="0" dirty="0"/>
        </a:p>
      </dsp:txBody>
      <dsp:txXfrm>
        <a:off x="7034433" y="2333284"/>
        <a:ext cx="2417683" cy="491217"/>
      </dsp:txXfrm>
    </dsp:sp>
    <dsp:sp modelId="{AE77FB73-17F0-4E8A-A530-EE2C5BDAC35B}">
      <dsp:nvSpPr>
        <dsp:cNvPr id="0" name=""/>
        <dsp:cNvSpPr/>
      </dsp:nvSpPr>
      <dsp:spPr>
        <a:xfrm>
          <a:off x="7034433" y="2824502"/>
          <a:ext cx="2417683" cy="1020735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noProof="0" dirty="0">
              <a:latin typeface="Arial"/>
            </a:rPr>
            <a:t>Briefed Town Council on the findings of the site audits</a:t>
          </a:r>
          <a:endParaRPr lang="en-GB" sz="1700" b="0" kern="1200" noProof="0" dirty="0"/>
        </a:p>
      </dsp:txBody>
      <dsp:txXfrm>
        <a:off x="7034433" y="2824502"/>
        <a:ext cx="2417683" cy="1020735"/>
      </dsp:txXfrm>
    </dsp:sp>
    <dsp:sp modelId="{37D1587A-4C03-44D0-8C1B-491E86D11B2F}">
      <dsp:nvSpPr>
        <dsp:cNvPr id="0" name=""/>
        <dsp:cNvSpPr/>
      </dsp:nvSpPr>
      <dsp:spPr>
        <a:xfrm>
          <a:off x="8243275" y="2046741"/>
          <a:ext cx="0" cy="286543"/>
        </a:xfrm>
        <a:prstGeom prst="line">
          <a:avLst/>
        </a:prstGeom>
        <a:noFill/>
        <a:ln w="12700" cap="rnd" cmpd="sng" algn="ctr">
          <a:solidFill>
            <a:schemeClr val="accent5">
              <a:shade val="90000"/>
              <a:hueOff val="810900"/>
              <a:satOff val="-77660"/>
              <a:lumOff val="391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7B4A54-E109-4AC6-8612-8C6F62FCB4CC}">
      <dsp:nvSpPr>
        <dsp:cNvPr id="0" name=""/>
        <dsp:cNvSpPr/>
      </dsp:nvSpPr>
      <dsp:spPr>
        <a:xfrm rot="2700000">
          <a:off x="6837752" y="2014901"/>
          <a:ext cx="63679" cy="63679"/>
        </a:xfrm>
        <a:prstGeom prst="rect">
          <a:avLst/>
        </a:prstGeom>
        <a:solidFill>
          <a:schemeClr val="accent5">
            <a:shade val="80000"/>
            <a:hueOff val="643242"/>
            <a:satOff val="-62255"/>
            <a:lumOff val="32410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48B0C-7B02-4469-B5C3-A576A5E3ACA2}">
      <dsp:nvSpPr>
        <dsp:cNvPr id="0" name=""/>
        <dsp:cNvSpPr/>
      </dsp:nvSpPr>
      <dsp:spPr>
        <a:xfrm rot="2700000">
          <a:off x="8211435" y="2014901"/>
          <a:ext cx="63679" cy="63679"/>
        </a:xfrm>
        <a:prstGeom prst="rect">
          <a:avLst/>
        </a:prstGeom>
        <a:solidFill>
          <a:schemeClr val="accent5">
            <a:shade val="80000"/>
            <a:hueOff val="459459"/>
            <a:satOff val="-44468"/>
            <a:lumOff val="23150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95472-8F67-E549-B517-669EA281DB03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D902F-0314-C345-A050-058D1BCBC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5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D902F-0314-C345-A050-058D1BCBCA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21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Make a comment that clubs are travelling outside the district or playing on alternative surfaces to meet training needs. 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Alton Sports Centre has weekend capacity due to online being able to offer 5v5 matches.</a:t>
            </a:r>
            <a:endParaRPr lang="en-US" dirty="0"/>
          </a:p>
          <a:p>
            <a:r>
              <a:rPr lang="en-US" dirty="0">
                <a:ea typeface="Calibri"/>
                <a:cs typeface="Calibri"/>
              </a:rPr>
              <a:t>TPS is nearly at capacity however as it’s the oldest 3G pitch there is now capacity for match play. No longer register 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The number of 3G pitches is calculated on each team having access to one training sessions a week. This equates to estimated 38 teams to a pitch, however this would be subject to the permissions on the floodlights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D902F-0314-C345-A050-058D1BCBCA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5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Clubs included are Alton Football Club, Manors Colts, </a:t>
            </a:r>
            <a:r>
              <a:rPr lang="en-GB" dirty="0" err="1"/>
              <a:t>Holybourne</a:t>
            </a:r>
            <a:r>
              <a:rPr lang="en-GB" dirty="0"/>
              <a:t> and some league teams. This does not take into consideration any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small-sided leagues, recreational play and targeted community football development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programmes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en-GB" dirty="0"/>
          </a:p>
          <a:p>
            <a:r>
              <a:rPr lang="en-GB" dirty="0"/>
              <a:t>Make a note that further discussion will need to be had to see if it will be match compliant for Rugby or training only. </a:t>
            </a:r>
          </a:p>
          <a:p>
            <a:endParaRPr lang="en-GB" dirty="0"/>
          </a:p>
          <a:p>
            <a:r>
              <a:rPr lang="en-GB" dirty="0"/>
              <a:t>38 teams per a 3G pitch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D902F-0314-C345-A050-058D1BCBCA3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55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D902F-0314-C345-A050-058D1BCBCA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40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Blue section of the site is the area we looked at in detail, however the strengths and risk do relate to the whole site. </a:t>
            </a:r>
          </a:p>
          <a:p>
            <a:endParaRPr lang="en-GB" dirty="0"/>
          </a:p>
          <a:p>
            <a:r>
              <a:rPr lang="en-GB" dirty="0"/>
              <a:t>Anstey has 5.37ha, diggers has 4.32ha therefor 9.69ha across both sites, 3G pitch will take around 1ha of space is rugby compliant. Existing 3G pitch is 0.8ha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D902F-0314-C345-A050-058D1BCBCA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21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867" y="2937934"/>
            <a:ext cx="7766936" cy="1646302"/>
          </a:xfrm>
        </p:spPr>
        <p:txBody>
          <a:bodyPr anchor="b">
            <a:noAutofit/>
          </a:bodyPr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783667"/>
            <a:ext cx="7766936" cy="90593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EHDC logo 22 white - 7cm transparen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2" y="383199"/>
            <a:ext cx="2453811" cy="1477266"/>
          </a:xfrm>
          <a:prstGeom prst="rect">
            <a:avLst/>
          </a:prstGeom>
        </p:spPr>
      </p:pic>
      <p:pic>
        <p:nvPicPr>
          <p:cNvPr id="8" name="Picture 7" descr="ehdc big leaf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74" b="15375"/>
          <a:stretch/>
        </p:blipFill>
        <p:spPr>
          <a:xfrm>
            <a:off x="3195039" y="2082699"/>
            <a:ext cx="8996961" cy="477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0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68" y="4546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868" y="5172605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6851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3580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016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1352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C6907-AEFC-EF79-A1F7-60A0F8A39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0D5867-0409-7558-2E42-E36DF5AA08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33AEA-750F-35EE-6EBC-F3C246DF7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935EB-9570-61A4-8F1A-ABD34B460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01E20-FA47-18A2-7501-99C6D81BD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621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5D58F-BD49-4863-15E2-960B43FBF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85D2F-FDDD-3BEE-ABDC-D1E475536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2398C-386F-198D-1E40-60CFBD2B9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BC485-40DE-326F-9AD1-29BD0CE4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A9D6F-B483-9260-B82C-79A887489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328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73B26-8C83-2011-786C-E70C22FAF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FD13A-77B7-EBAB-BEF2-C9CD7696F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C5056-A067-AF06-ABC3-3FF14C4BB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49450-8166-484B-F576-0C6D38E2D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4A97A-2B18-B7A5-927A-8C0695C0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580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62D0C-0DBC-18EF-9173-367C8C86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376F9-953A-9F31-7A61-62D00D1359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60A4DE-B158-C5E5-5E1C-341D07AB2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D44FF7-3AAC-ECB2-CA11-9AD88025E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60CCF-421A-B598-E4C1-2D616A3C9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D95ED6-1616-D0E4-ADB0-1EB40734C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37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8F9AE-4F3C-0529-C9EF-C4AF83CD8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5AE90-AFFD-8467-0B46-DD2BA06F0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CD2620-7046-31BF-AA79-243D857A54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35AA53-7AC7-8DD0-33F5-41FB38607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E2335C-1222-F28C-F4EA-AD32571B4B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BA9FDF-04CC-6BD4-4148-E853B4D89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D0E92-B5B4-0553-56F9-A479D8AD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5493D1-7A6D-8758-2119-62DE57140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195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14DA9-54B2-0643-A45F-D6D3E1CD5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5F2656-1A6C-191D-7106-989BFCA5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F95E7C-4B16-4B91-976A-484573339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535E70-814E-C787-C288-7C974572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522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CBDA43-72E4-84AC-714A-F4BF058C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314053-F0CC-FCE4-24E7-AB57AEA50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DA1357-DA68-171A-5E89-B338EFC9A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708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660402" y="1998133"/>
            <a:ext cx="8596668" cy="10160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6596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1DA16-1DD9-E9A2-E483-E17EB0260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DC50E-3B49-24F1-3F5A-9E28D5DB7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A069F-8BFF-8140-502A-A32D268F0E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4E8B99-A315-33F9-842D-6C320FCC6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F9AA85-CC67-0DA8-7568-92AFF9608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6B7987-317F-36DC-6413-C5806858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9885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480D4-0212-02F3-4CF2-5FD6FDA26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4362C-578B-8D6F-BE74-6D16C1339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8C1E2-74CE-FB3C-26AC-FF72FFC77C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AEF69-62AE-CB03-A980-11838559D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BBD1EC-7D66-42C1-B2A4-95E31AAA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C969AB-F82F-38BF-BF5D-50498146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96E7E-97D1-FC86-B910-22CAAECC4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566FDD-70AC-6391-330C-7EA654E6B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888C7-14A8-1242-6709-0B8140EF7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BE185-7656-BDA3-87D6-CDE6BB312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8AD9F-9EAF-76C1-2824-8FCA1C95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5693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802D4C-E642-C439-2B69-A23B130423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056D8F-DB3C-74C2-B00C-E9917BF8C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0E550-0544-C74A-C2E3-FBC7565A2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0B66B-CD01-71D0-A763-5F78E901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4A37C-C24E-B4B4-CD65-42EC3630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130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90"/>
            <a:ext cx="8593666" cy="3241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4908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6897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351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7662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207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14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0365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3666" cy="3605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EHDC logo 22 - 7cm transparent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2" y="287382"/>
            <a:ext cx="2106676" cy="1268281"/>
          </a:xfrm>
          <a:prstGeom prst="rect">
            <a:avLst/>
          </a:prstGeom>
        </p:spPr>
      </p:pic>
      <p:pic>
        <p:nvPicPr>
          <p:cNvPr id="6" name="Picture 5" descr="ehdc big leaf.png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74" b="15375"/>
          <a:stretch/>
        </p:blipFill>
        <p:spPr>
          <a:xfrm>
            <a:off x="3195039" y="2082699"/>
            <a:ext cx="8996961" cy="477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14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9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FF735-B9C2-ABF5-13FF-03069C3EF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54D4C-211B-5B5D-BE30-A647F8893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0CE8A-0CB6-7304-4455-982468E41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E46132-C99B-4784-9FDE-434091E9BB64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3A18D-D593-A603-386B-93BE416524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F3F83-1F76-5D43-A0BC-740D8C874E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D6B5F-8DCA-43CF-89AE-7860CF2431D1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 descr="A logo with different images&#10;&#10;AI-generated content may be incorrect.">
            <a:extLst>
              <a:ext uri="{FF2B5EF4-FFF2-40B4-BE49-F238E27FC236}">
                <a16:creationId xmlns:a16="http://schemas.microsoft.com/office/drawing/2014/main" id="{162D92D8-3A80-4EB3-382F-1E2E3FE9C7A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278" y="4837113"/>
            <a:ext cx="1478430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2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2C1BF-490E-47E1-933E-291D54DB5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606800"/>
            <a:ext cx="7766936" cy="1202267"/>
          </a:xfrm>
        </p:spPr>
        <p:txBody>
          <a:bodyPr>
            <a:normAutofit/>
          </a:bodyPr>
          <a:lstStyle/>
          <a:p>
            <a:r>
              <a:rPr lang="en-GB" sz="4400" noProof="0" dirty="0"/>
              <a:t>Alton 3G pitch </a:t>
            </a:r>
            <a:endParaRPr lang="en-GB" sz="4000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666" y="5012267"/>
            <a:ext cx="7766936" cy="905932"/>
          </a:xfrm>
        </p:spPr>
        <p:txBody>
          <a:bodyPr>
            <a:normAutofit lnSpcReduction="10000"/>
          </a:bodyPr>
          <a:lstStyle/>
          <a:p>
            <a:r>
              <a:rPr lang="en-GB" noProof="0" dirty="0"/>
              <a:t>Chloe Davanna – East Hampshire District Council </a:t>
            </a:r>
          </a:p>
          <a:p>
            <a:r>
              <a:rPr lang="en-GB" noProof="0" dirty="0"/>
              <a:t>Sacha </a:t>
            </a:r>
            <a:r>
              <a:rPr lang="en-GB" dirty="0"/>
              <a:t>Nicholas</a:t>
            </a:r>
            <a:r>
              <a:rPr lang="en-GB" noProof="0" dirty="0"/>
              <a:t> – Hampshire FA </a:t>
            </a:r>
            <a:endParaRPr lang="en-GB" noProof="0" dirty="0">
              <a:cs typeface="Arial"/>
            </a:endParaRPr>
          </a:p>
        </p:txBody>
      </p:sp>
      <p:pic>
        <p:nvPicPr>
          <p:cNvPr id="1026" name="Picture 2" descr="Home - Hampshire FA">
            <a:extLst>
              <a:ext uri="{FF2B5EF4-FFF2-40B4-BE49-F238E27FC236}">
                <a16:creationId xmlns:a16="http://schemas.microsoft.com/office/drawing/2014/main" id="{069F89A8-C43B-8E38-61FC-0DF80A421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229" y="293915"/>
            <a:ext cx="1323243" cy="185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562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72086-9EE5-D271-B59E-9E92DEB68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Jubilee Playing Fields </a:t>
            </a:r>
            <a:br>
              <a:rPr lang="en-GB" noProof="0" dirty="0"/>
            </a:br>
            <a:endParaRPr lang="en-GB" noProof="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737E87C-C544-6C6C-C043-1116634FB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65262"/>
              </p:ext>
            </p:extLst>
          </p:nvPr>
        </p:nvGraphicFramePr>
        <p:xfrm>
          <a:off x="5583064" y="1773970"/>
          <a:ext cx="6413864" cy="4311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932">
                  <a:extLst>
                    <a:ext uri="{9D8B030D-6E8A-4147-A177-3AD203B41FA5}">
                      <a16:colId xmlns:a16="http://schemas.microsoft.com/office/drawing/2014/main" val="1157774308"/>
                    </a:ext>
                  </a:extLst>
                </a:gridCol>
                <a:gridCol w="3206932">
                  <a:extLst>
                    <a:ext uri="{9D8B030D-6E8A-4147-A177-3AD203B41FA5}">
                      <a16:colId xmlns:a16="http://schemas.microsoft.com/office/drawing/2014/main" val="272772340"/>
                    </a:ext>
                  </a:extLst>
                </a:gridCol>
              </a:tblGrid>
              <a:tr h="635307">
                <a:tc>
                  <a:txBody>
                    <a:bodyPr/>
                    <a:lstStyle/>
                    <a:p>
                      <a:r>
                        <a:rPr lang="en-GB" noProof="0" dirty="0"/>
                        <a:t>Strengths and Opportunities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Weakness and Threats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714695"/>
                  </a:ext>
                </a:extLst>
              </a:tr>
              <a:tr h="635307">
                <a:tc>
                  <a:txBody>
                    <a:bodyPr/>
                    <a:lstStyle/>
                    <a:p>
                      <a:r>
                        <a:rPr lang="en-GB" noProof="0" dirty="0"/>
                        <a:t>Could accommodate a 3G pitch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noProof="0" dirty="0"/>
                        <a:t>Strategic hub for cricket within Alton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893709"/>
                  </a:ext>
                </a:extLst>
              </a:tr>
              <a:tr h="1006902">
                <a:tc>
                  <a:txBody>
                    <a:bodyPr/>
                    <a:lstStyle/>
                    <a:p>
                      <a:r>
                        <a:rPr lang="en-GB" noProof="0" dirty="0"/>
                        <a:t>Good access and accessibility for residents (Bus, Walking and Cycling routes)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noProof="0" dirty="0"/>
                        <a:t>Limited ability to enclose due to cricket requirements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575332"/>
                  </a:ext>
                </a:extLst>
              </a:tr>
              <a:tr h="921076">
                <a:tc>
                  <a:txBody>
                    <a:bodyPr/>
                    <a:lstStyle/>
                    <a:p>
                      <a:r>
                        <a:rPr lang="en-GB" noProof="0" dirty="0"/>
                        <a:t>Would create a wider sports hub with neighbouring leisure facilities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Limited parking in Town Council owned car parks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666560"/>
                  </a:ext>
                </a:extLst>
              </a:tr>
              <a:tr h="921076">
                <a:tc>
                  <a:txBody>
                    <a:bodyPr/>
                    <a:lstStyle/>
                    <a:p>
                      <a:r>
                        <a:rPr lang="en-GB" noProof="0" dirty="0"/>
                        <a:t>Already a well used site for football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Ancillary facilities will need to be upgraded to meet the 3G pitch requirements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1409"/>
                  </a:ext>
                </a:extLst>
              </a:tr>
            </a:tbl>
          </a:graphicData>
        </a:graphic>
      </p:graphicFrame>
      <p:pic>
        <p:nvPicPr>
          <p:cNvPr id="4" name="Picture 3" descr="A map of a field&#10;&#10;AI-generated content may be incorrect.">
            <a:extLst>
              <a:ext uri="{FF2B5EF4-FFF2-40B4-BE49-F238E27FC236}">
                <a16:creationId xmlns:a16="http://schemas.microsoft.com/office/drawing/2014/main" id="{DD6A8C01-33AD-A34F-6774-A56456E0C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96" y="1924887"/>
            <a:ext cx="5083009" cy="37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82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CB6D4-1387-4A17-2DCC-6F62F4A6F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Diggers  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67438C9-4809-1A0D-A378-D4F4783D5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519320"/>
              </p:ext>
            </p:extLst>
          </p:nvPr>
        </p:nvGraphicFramePr>
        <p:xfrm>
          <a:off x="5598695" y="1624221"/>
          <a:ext cx="6407377" cy="4723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9648">
                  <a:extLst>
                    <a:ext uri="{9D8B030D-6E8A-4147-A177-3AD203B41FA5}">
                      <a16:colId xmlns:a16="http://schemas.microsoft.com/office/drawing/2014/main" val="1157774308"/>
                    </a:ext>
                  </a:extLst>
                </a:gridCol>
                <a:gridCol w="3177729">
                  <a:extLst>
                    <a:ext uri="{9D8B030D-6E8A-4147-A177-3AD203B41FA5}">
                      <a16:colId xmlns:a16="http://schemas.microsoft.com/office/drawing/2014/main" val="272772340"/>
                    </a:ext>
                  </a:extLst>
                </a:gridCol>
              </a:tblGrid>
              <a:tr h="386430"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Strengths and Opportunities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Weakness and Threats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714695"/>
                  </a:ext>
                </a:extLst>
              </a:tr>
              <a:tr h="1021280"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Site is large enough to accommodate a 3G pitch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noProof="0" dirty="0"/>
                        <a:t>No ancillary facilities available onsite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893709"/>
                  </a:ext>
                </a:extLst>
              </a:tr>
              <a:tr h="10212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/>
                        <a:t>Good access and accessibility for residents (Bus, Walking and Cycling routes)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0" noProof="0" dirty="0"/>
                        <a:t>No parking available at the site, so potential access issues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553448"/>
                  </a:ext>
                </a:extLst>
              </a:tr>
              <a:tr h="938474"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Site could be enclosed however impact needs to be considered on other user groups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noProof="0" dirty="0"/>
                        <a:t>No utilities available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575332"/>
                  </a:ext>
                </a:extLst>
              </a:tr>
              <a:tr h="938474"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Site is already well used by Football and could be used by Rugby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Has significant community value on how the space is utilised and accessed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401409"/>
                  </a:ext>
                </a:extLst>
              </a:tr>
            </a:tbl>
          </a:graphicData>
        </a:graphic>
      </p:graphicFrame>
      <p:pic>
        <p:nvPicPr>
          <p:cNvPr id="6" name="Picture 5" descr="A aerial view of a field&#10;&#10;AI-generated content may be incorrect.">
            <a:extLst>
              <a:ext uri="{FF2B5EF4-FFF2-40B4-BE49-F238E27FC236}">
                <a16:creationId xmlns:a16="http://schemas.microsoft.com/office/drawing/2014/main" id="{68CD5EFA-5F0A-5FF2-7C19-EC106F48A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92" y="1716338"/>
            <a:ext cx="5043071" cy="44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625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0E2D5-F42A-5462-8E16-AE3D9BFFC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Anstey Park 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39BFBCA-063C-7838-925F-ED1789F38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76243"/>
              </p:ext>
            </p:extLst>
          </p:nvPr>
        </p:nvGraphicFramePr>
        <p:xfrm>
          <a:off x="5276088" y="1596789"/>
          <a:ext cx="6684264" cy="4338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9214">
                  <a:extLst>
                    <a:ext uri="{9D8B030D-6E8A-4147-A177-3AD203B41FA5}">
                      <a16:colId xmlns:a16="http://schemas.microsoft.com/office/drawing/2014/main" val="1157774308"/>
                    </a:ext>
                  </a:extLst>
                </a:gridCol>
                <a:gridCol w="3315050">
                  <a:extLst>
                    <a:ext uri="{9D8B030D-6E8A-4147-A177-3AD203B41FA5}">
                      <a16:colId xmlns:a16="http://schemas.microsoft.com/office/drawing/2014/main" val="272772340"/>
                    </a:ext>
                  </a:extLst>
                </a:gridCol>
              </a:tblGrid>
              <a:tr h="412223"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Strengths and Opportunities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Weakness and Threats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714695"/>
                  </a:ext>
                </a:extLst>
              </a:tr>
              <a:tr h="821359"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Could accommodate a 3G pitch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noProof="0" dirty="0"/>
                        <a:t>Housing to the south of the site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893709"/>
                  </a:ext>
                </a:extLst>
              </a:tr>
              <a:tr h="7490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/>
                        <a:t>Good access and accessibility for residents (Bus, Walking and Cycling routes and the train)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/>
                        <a:t>Parking is already constrained at peak times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553448"/>
                  </a:ext>
                </a:extLst>
              </a:tr>
              <a:tr h="1192881"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Areas of Anstey Park are already enclosed and have ancillary facilities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0" i="0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Has significant community value on how the space is utilised and accessed. C</a:t>
                      </a:r>
                      <a:r>
                        <a:rPr lang="en-GB" sz="1600" noProof="0" dirty="0"/>
                        <a:t>onsideration of access to rights of way and other users of the site</a:t>
                      </a:r>
                      <a:endParaRPr lang="en-GB" sz="1600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575332"/>
                  </a:ext>
                </a:extLst>
              </a:tr>
              <a:tr h="97095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0" i="0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Site is already well used by Football and Rugby creating a sports hub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0" i="0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Existing 3G pitch onsite, partners would have to work together to ensure both are viable 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666560"/>
                  </a:ext>
                </a:extLst>
              </a:tr>
            </a:tbl>
          </a:graphicData>
        </a:graphic>
      </p:graphicFrame>
      <p:pic>
        <p:nvPicPr>
          <p:cNvPr id="3" name="Picture 2" descr="An aerial view of a school&#10;&#10;AI-generated content may be incorrect.">
            <a:extLst>
              <a:ext uri="{FF2B5EF4-FFF2-40B4-BE49-F238E27FC236}">
                <a16:creationId xmlns:a16="http://schemas.microsoft.com/office/drawing/2014/main" id="{F6B0C98F-AFD7-7E13-8A92-154344DED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99" y="1487655"/>
            <a:ext cx="4573505" cy="449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97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85D8-CCDC-5EE4-461B-CF8382535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Alton 3G Pitch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DE47DA-9BE9-23C2-4959-068B1BD659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Hayley Carter, Deputy Town Clerk</a:t>
            </a:r>
          </a:p>
          <a:p>
            <a:endParaRPr lang="en-GB" dirty="0"/>
          </a:p>
          <a:p>
            <a:r>
              <a:rPr lang="en-GB" dirty="0"/>
              <a:t>17</a:t>
            </a:r>
            <a:r>
              <a:rPr lang="en-GB" baseline="30000" dirty="0"/>
              <a:t>th</a:t>
            </a:r>
            <a:r>
              <a:rPr lang="en-GB" dirty="0"/>
              <a:t> September 2025</a:t>
            </a:r>
          </a:p>
        </p:txBody>
      </p:sp>
      <p:pic>
        <p:nvPicPr>
          <p:cNvPr id="5" name="Picture 4" descr="A logo with different images&#10;&#10;AI-generated content may be incorrect.">
            <a:extLst>
              <a:ext uri="{FF2B5EF4-FFF2-40B4-BE49-F238E27FC236}">
                <a16:creationId xmlns:a16="http://schemas.microsoft.com/office/drawing/2014/main" id="{7CF99801-0D44-2022-169B-2E50691A7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64" y="4801906"/>
            <a:ext cx="1667456" cy="186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735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CA2AD-406C-4E94-9AD0-3F009373D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ATC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E6F39-690C-71D4-0145-FFF6533E1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4646"/>
            <a:ext cx="10515600" cy="4882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Each site was scored on a variety of things, including but not limited to:</a:t>
            </a:r>
          </a:p>
          <a:p>
            <a:r>
              <a:rPr lang="en-GB" sz="2200" dirty="0"/>
              <a:t>Size to accommodate the facility</a:t>
            </a:r>
          </a:p>
          <a:p>
            <a:r>
              <a:rPr lang="en-GB" sz="2200" dirty="0"/>
              <a:t>Site ownership</a:t>
            </a:r>
          </a:p>
          <a:p>
            <a:r>
              <a:rPr lang="en-GB" sz="2200" dirty="0"/>
              <a:t>Partner club potential for training</a:t>
            </a:r>
          </a:p>
          <a:p>
            <a:r>
              <a:rPr lang="en-GB" sz="2200" dirty="0"/>
              <a:t>Operational viability of location</a:t>
            </a:r>
          </a:p>
          <a:p>
            <a:r>
              <a:rPr lang="en-GB" sz="2200" dirty="0"/>
              <a:t>Proximity to housing</a:t>
            </a:r>
          </a:p>
          <a:p>
            <a:r>
              <a:rPr lang="en-GB" sz="2200" dirty="0"/>
              <a:t>Flood risk</a:t>
            </a:r>
          </a:p>
          <a:p>
            <a:r>
              <a:rPr lang="en-GB" sz="2200" dirty="0"/>
              <a:t>Archaeology and heritage issues</a:t>
            </a:r>
          </a:p>
          <a:p>
            <a:r>
              <a:rPr lang="en-GB" sz="2200" dirty="0"/>
              <a:t>Impact on ecology</a:t>
            </a:r>
          </a:p>
          <a:p>
            <a:r>
              <a:rPr lang="en-GB" sz="2200" dirty="0"/>
              <a:t>Connectivity – pedestrian and cycle accessibility, public transport accessibility,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/>
              <a:t>    car / coach accessibility and parking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400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C546-F1A5-25C0-8381-2A0C4E7B7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ATC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822B5-581C-F8CF-FBD3-C60B3A476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16886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Jubilee scored 48 and is ruled out </a:t>
            </a:r>
          </a:p>
          <a:p>
            <a:r>
              <a:rPr lang="en-GB" dirty="0"/>
              <a:t>Diggers scored 61 and due to there being no ancillary facilities and utilities on-site the cost of delivering it on this site would be significantly higher. This could impact the deliverability of project as larger amount of funding would need to be secured. </a:t>
            </a:r>
          </a:p>
          <a:p>
            <a:r>
              <a:rPr lang="en-GB" dirty="0"/>
              <a:t>Anstey Park scored 71 - having the existing infrastructure in place increases the chance for delivery and reduces the total cost of the project. </a:t>
            </a:r>
          </a:p>
          <a:p>
            <a:r>
              <a:rPr lang="en-GB" dirty="0"/>
              <a:t>The preferred site and best chance for a project to be delivered in a timely manor would be Anstey Park. We would need to complete a  full feasibility assessment and further public consultation.</a:t>
            </a:r>
          </a:p>
        </p:txBody>
      </p:sp>
    </p:spTree>
    <p:extLst>
      <p:ext uri="{BB962C8B-B14F-4D97-AF65-F5344CB8AC3E}">
        <p14:creationId xmlns:p14="http://schemas.microsoft.com/office/powerpoint/2010/main" val="427947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883FB-B1B5-85F3-689B-1EBDE30D7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E0966-0292-5895-08F6-63EB47EE1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75371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FA pays for the feasibility assessments (approx. £35,000)</a:t>
            </a:r>
          </a:p>
          <a:p>
            <a:r>
              <a:rPr lang="en-GB" dirty="0"/>
              <a:t>The majority of the funding for the pitch comes from the Football Foundation (up to 70%)</a:t>
            </a:r>
          </a:p>
          <a:p>
            <a:r>
              <a:rPr lang="en-GB" dirty="0"/>
              <a:t>Other funding would be sought from Community Infrastructure Levy (CIL), also known as developers contributions</a:t>
            </a:r>
          </a:p>
          <a:p>
            <a:r>
              <a:rPr lang="en-GB" dirty="0"/>
              <a:t>For ongoing maintenance and eventual replacement of the pitch surface a proportion of the income generated from bookings (management structure tbc), would pay into a national pitch replacement fund which earns interest purely for this site</a:t>
            </a:r>
          </a:p>
        </p:txBody>
      </p:sp>
    </p:spTree>
    <p:extLst>
      <p:ext uri="{BB962C8B-B14F-4D97-AF65-F5344CB8AC3E}">
        <p14:creationId xmlns:p14="http://schemas.microsoft.com/office/powerpoint/2010/main" val="382378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6A500-54D3-FC1D-A790-4FD879C3A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Anstey Park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10698-3ED8-10B1-2748-8FD7107F0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9501"/>
            <a:ext cx="9677400" cy="4737462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Opportunity to improve parking </a:t>
            </a:r>
            <a:r>
              <a:rPr lang="en-GB" dirty="0"/>
              <a:t>– if additional parking spaces are needed as a planning condition the Football Foundation can build this into the cost.  Therefore, they do not go out to tender until after planning permission has been granted</a:t>
            </a:r>
          </a:p>
          <a:p>
            <a:r>
              <a:rPr lang="en-GB" dirty="0"/>
              <a:t>Continued access across the top of the site to Diggers</a:t>
            </a:r>
          </a:p>
          <a:p>
            <a:r>
              <a:rPr lang="en-GB" dirty="0"/>
              <a:t>Plenty of space remains for dog walkers and recreational use</a:t>
            </a:r>
          </a:p>
          <a:p>
            <a:r>
              <a:rPr lang="en-GB" dirty="0"/>
              <a:t>Screening could be used</a:t>
            </a:r>
          </a:p>
          <a:p>
            <a:r>
              <a:rPr lang="en-GB" dirty="0"/>
              <a:t>Floodlights are already in existence in that location</a:t>
            </a:r>
          </a:p>
          <a:p>
            <a:r>
              <a:rPr lang="en-GB" dirty="0"/>
              <a:t>Enables the town to maintain two main sport hubs – Jubilee and Anstey</a:t>
            </a:r>
          </a:p>
          <a:p>
            <a:r>
              <a:rPr lang="en-GB" dirty="0"/>
              <a:t>Increasing requirement for sports provision in the town – other open spaces coming from development but not sports pitches</a:t>
            </a:r>
          </a:p>
        </p:txBody>
      </p:sp>
    </p:spTree>
    <p:extLst>
      <p:ext uri="{BB962C8B-B14F-4D97-AF65-F5344CB8AC3E}">
        <p14:creationId xmlns:p14="http://schemas.microsoft.com/office/powerpoint/2010/main" val="36288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A1459-BE40-F863-8857-4B4E7A1E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Consultation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6A50D-7D34-F684-2D3E-40610AFFB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Feedback forms available in </a:t>
            </a:r>
            <a:r>
              <a:rPr lang="en-GB" b="1" dirty="0"/>
              <a:t>paper</a:t>
            </a:r>
            <a:r>
              <a:rPr lang="en-GB" dirty="0"/>
              <a:t> at this meeting or from the Town Hall, Market Square, Alton GU34 1HD</a:t>
            </a:r>
          </a:p>
          <a:p>
            <a:r>
              <a:rPr lang="en-GB" dirty="0"/>
              <a:t>Presentation and feedback forms are available on the Alton Town Council website – </a:t>
            </a:r>
            <a:r>
              <a:rPr lang="en-GB" b="1" dirty="0"/>
              <a:t>alton.gov.uk</a:t>
            </a:r>
          </a:p>
          <a:p>
            <a:r>
              <a:rPr lang="en-GB" dirty="0"/>
              <a:t>Are you supportive of having a new 3G pitch in Alton?</a:t>
            </a:r>
          </a:p>
          <a:p>
            <a:r>
              <a:rPr lang="en-GB" dirty="0"/>
              <a:t>Are you supportive of investigating Anstey Park as the preferred site?</a:t>
            </a:r>
          </a:p>
          <a:p>
            <a:r>
              <a:rPr lang="en-GB" dirty="0"/>
              <a:t>If not, why not?</a:t>
            </a:r>
          </a:p>
          <a:p>
            <a:r>
              <a:rPr lang="en-GB" dirty="0"/>
              <a:t>Any further comments.</a:t>
            </a:r>
          </a:p>
        </p:txBody>
      </p:sp>
    </p:spTree>
    <p:extLst>
      <p:ext uri="{BB962C8B-B14F-4D97-AF65-F5344CB8AC3E}">
        <p14:creationId xmlns:p14="http://schemas.microsoft.com/office/powerpoint/2010/main" val="339263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2DF5F2-68B7-4B44-9A0C-E55503A8D7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9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Questions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F272FA2-881F-788C-5527-5658E5271F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Chloe Davanna – East Hampshire District Council</a:t>
            </a:r>
          </a:p>
          <a:p>
            <a:r>
              <a:rPr lang="en-GB" dirty="0"/>
              <a:t>Sacha Nicholas – Hampshire FA</a:t>
            </a:r>
          </a:p>
          <a:p>
            <a:r>
              <a:rPr lang="en-GB" dirty="0"/>
              <a:t>Hayley Carter – Alton Town Council</a:t>
            </a:r>
          </a:p>
        </p:txBody>
      </p:sp>
    </p:spTree>
    <p:extLst>
      <p:ext uri="{BB962C8B-B14F-4D97-AF65-F5344CB8AC3E}">
        <p14:creationId xmlns:p14="http://schemas.microsoft.com/office/powerpoint/2010/main" val="2736841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Agenda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>
          <a:xfrm>
            <a:off x="595088" y="1556656"/>
            <a:ext cx="8596668" cy="345077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noProof="0" dirty="0"/>
              <a:t>Welcome and introduction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noProof="0" dirty="0">
                <a:cs typeface="Arial"/>
              </a:rPr>
              <a:t>Playing Pitch and Sports Facility Strategy </a:t>
            </a:r>
            <a:endParaRPr lang="en-GB" sz="22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noProof="0" dirty="0"/>
              <a:t>3G pitch strategic need </a:t>
            </a:r>
            <a:endParaRPr lang="en-GB" sz="2200" noProof="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noProof="0" dirty="0"/>
              <a:t>Site audits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cs typeface="Arial"/>
              </a:rPr>
              <a:t>Alton Town Council presentation</a:t>
            </a:r>
            <a:endParaRPr lang="en-GB" sz="2200" noProof="0" dirty="0">
              <a:cs typeface="Arial"/>
            </a:endParaRPr>
          </a:p>
          <a:p>
            <a:endParaRPr lang="en-GB" sz="22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975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89B28-923E-347D-0539-61DD6E306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What is the Playing Pitch and Sports Facility Strategy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8B185-B918-800B-F386-545215E60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770" y="1717395"/>
            <a:ext cx="8596668" cy="4037263"/>
          </a:xfrm>
        </p:spPr>
        <p:txBody>
          <a:bodyPr>
            <a:normAutofit/>
          </a:bodyPr>
          <a:lstStyle/>
          <a:p>
            <a:r>
              <a:rPr lang="en-GB" noProof="0" dirty="0">
                <a:solidFill>
                  <a:srgbClr val="0B0C0C"/>
                </a:solidFill>
                <a:cs typeface="Arial"/>
              </a:rPr>
              <a:t>A Playing Pitch and Sports Facility Strategy is designed to set clear priorities for sport within the district;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GB" noProof="0" dirty="0">
                <a:solidFill>
                  <a:srgbClr val="0B0C0C"/>
                </a:solidFill>
                <a:cs typeface="Arial"/>
              </a:rPr>
              <a:t>Providing evidence to support management and investment decisions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GB" noProof="0" dirty="0">
                <a:solidFill>
                  <a:srgbClr val="0B0C0C"/>
                </a:solidFill>
                <a:cs typeface="Arial"/>
              </a:rPr>
              <a:t>Support the East Hampshire and SDNP local plans 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GB" noProof="0" dirty="0">
                <a:solidFill>
                  <a:srgbClr val="0B0C0C"/>
                </a:solidFill>
                <a:cs typeface="Arial"/>
              </a:rPr>
              <a:t>Provide planning guidance in relation to sports provision and quality standards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GB" noProof="0" dirty="0">
                <a:solidFill>
                  <a:srgbClr val="0B0C0C"/>
                </a:solidFill>
                <a:cs typeface="Arial"/>
              </a:rPr>
              <a:t>Inform the allocation of s106 funding/CIL and other funding streams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GB" noProof="0" dirty="0">
                <a:solidFill>
                  <a:srgbClr val="0B0C0C"/>
                </a:solidFill>
                <a:cs typeface="Arial"/>
              </a:rPr>
              <a:t>Help to advance collaborative working with stakeholders</a:t>
            </a:r>
            <a:endParaRPr lang="en-GB" noProof="0" dirty="0"/>
          </a:p>
        </p:txBody>
      </p:sp>
      <p:pic>
        <p:nvPicPr>
          <p:cNvPr id="4" name="Picture 3" descr="A pool and a building&#10;&#10;Description automatically generated">
            <a:extLst>
              <a:ext uri="{FF2B5EF4-FFF2-40B4-BE49-F238E27FC236}">
                <a16:creationId xmlns:a16="http://schemas.microsoft.com/office/drawing/2014/main" id="{66F1DD6F-83CC-8C1D-7AB0-B174E9544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4024" y="1913857"/>
            <a:ext cx="30003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4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BEE10-5997-30F5-01BB-510E2E01A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Scope of the Strategy 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1C2B1-3BFF-D1AD-1162-095724C02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4" y="1930400"/>
            <a:ext cx="8596668" cy="4037263"/>
          </a:xfrm>
        </p:spPr>
        <p:txBody>
          <a:bodyPr>
            <a:noAutofit/>
          </a:bodyPr>
          <a:lstStyle/>
          <a:p>
            <a:r>
              <a:rPr lang="en-GB" sz="1800" noProof="0" dirty="0"/>
              <a:t>The Council agreed that the indoor sports facilities to be included in the strategy are: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Swimming Pools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noProof="0" dirty="0"/>
              <a:t>Sports Halls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Health and Fitness venues (gyms, dance and exercise class/spin studios)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r>
              <a:rPr lang="en-GB" sz="1800" dirty="0"/>
              <a:t>It was also agreed that the outdoor facilities to be included in the strategy are: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noProof="0" dirty="0"/>
              <a:t>Rugby (</a:t>
            </a:r>
            <a:r>
              <a:rPr lang="en-GB" sz="1800" dirty="0"/>
              <a:t>Union &amp; League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noProof="0" dirty="0"/>
              <a:t>Cricket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Tennis including padel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noProof="0" dirty="0"/>
              <a:t>Athletics and running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Squash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noProof="0" dirty="0"/>
              <a:t>BMX and skate parks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45F079C-ADD2-F1A1-4DBC-FEA1EFA33523}"/>
              </a:ext>
            </a:extLst>
          </p:cNvPr>
          <p:cNvSpPr txBox="1">
            <a:spLocks/>
          </p:cNvSpPr>
          <p:nvPr/>
        </p:nvSpPr>
        <p:spPr>
          <a:xfrm>
            <a:off x="5280468" y="3251200"/>
            <a:ext cx="8596668" cy="4037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Football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Hockey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Bowls and pétanque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Netball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Cycling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Golf </a:t>
            </a:r>
          </a:p>
        </p:txBody>
      </p:sp>
    </p:spTree>
    <p:extLst>
      <p:ext uri="{BB962C8B-B14F-4D97-AF65-F5344CB8AC3E}">
        <p14:creationId xmlns:p14="http://schemas.microsoft.com/office/powerpoint/2010/main" val="1306090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6BA4E-D46F-4844-0BF3-7637E6D5C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Engagement with organisations 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DE033-15D0-CAB6-1419-B0C0EAA81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771" y="2613080"/>
            <a:ext cx="6671617" cy="1016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GB" noProof="0" dirty="0">
                <a:cs typeface="Arial"/>
              </a:rPr>
              <a:t>Cricket 81% of teams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noProof="0" dirty="0">
                <a:cs typeface="Arial"/>
              </a:rPr>
              <a:t>Football 83% of teams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noProof="0" dirty="0">
                <a:cs typeface="Arial"/>
              </a:rPr>
              <a:t>Rugby 100% clubs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noProof="0" dirty="0">
                <a:cs typeface="Arial"/>
              </a:rPr>
              <a:t>Hockey 100% clubs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noProof="0" dirty="0">
                <a:cs typeface="Arial"/>
              </a:rPr>
              <a:t>The total number of responses was 83 covering 23 different sports.</a:t>
            </a: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noProof="0" dirty="0">
                <a:cs typeface="Arial"/>
              </a:rPr>
              <a:t>31 Parish/Town Councils have responded, which covers those with sports facilities in their areas.</a:t>
            </a:r>
            <a:endParaRPr lang="en-GB" noProof="0" dirty="0"/>
          </a:p>
        </p:txBody>
      </p:sp>
      <p:pic>
        <p:nvPicPr>
          <p:cNvPr id="5" name="Picture 4" descr="A table with text and numbers&#10;&#10;AI-generated content may be incorrect.">
            <a:extLst>
              <a:ext uri="{FF2B5EF4-FFF2-40B4-BE49-F238E27FC236}">
                <a16:creationId xmlns:a16="http://schemas.microsoft.com/office/drawing/2014/main" id="{763A2390-50B1-BCEB-1B91-2736CCB0DB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3" r="8413" b="-233"/>
          <a:stretch>
            <a:fillRect/>
          </a:stretch>
        </p:blipFill>
        <p:spPr>
          <a:xfrm>
            <a:off x="6989929" y="1585161"/>
            <a:ext cx="4576340" cy="409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348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District strategic need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7334" y="1808428"/>
            <a:ext cx="8020352" cy="44399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noProof="0" dirty="0">
                <a:cs typeface="Arial"/>
              </a:rPr>
              <a:t>3 of 5 3G pitches across the district are currently at capacity</a:t>
            </a:r>
          </a:p>
          <a:p>
            <a:r>
              <a:rPr lang="en-GB" noProof="0" dirty="0">
                <a:cs typeface="Arial"/>
              </a:rPr>
              <a:t>The strategy highlighted to meet current demand for football  we need an additional 2.75 full sized FA 3G pitches. </a:t>
            </a:r>
            <a:endParaRPr lang="en-GB" noProof="0" dirty="0"/>
          </a:p>
          <a:p>
            <a:r>
              <a:rPr lang="en-GB" noProof="0" dirty="0">
                <a:cs typeface="Arial"/>
              </a:rPr>
              <a:t>To cater for future football demand this would equate to a further 0.75 pitch</a:t>
            </a:r>
          </a:p>
          <a:p>
            <a:r>
              <a:rPr lang="en-GB" noProof="0" dirty="0">
                <a:cs typeface="Arial"/>
              </a:rPr>
              <a:t>The strategy also highlights that Rugby training areas are overplayed across the district</a:t>
            </a:r>
          </a:p>
          <a:p>
            <a:r>
              <a:rPr lang="en-GB" noProof="0" dirty="0"/>
              <a:t>There are already plans for a </a:t>
            </a:r>
            <a:r>
              <a:rPr lang="en-GB" dirty="0"/>
              <a:t>3G pitch</a:t>
            </a:r>
            <a:r>
              <a:rPr lang="en-GB" noProof="0" dirty="0"/>
              <a:t> at </a:t>
            </a:r>
            <a:r>
              <a:rPr lang="en-GB" noProof="0" dirty="0" err="1"/>
              <a:t>Bohunt</a:t>
            </a:r>
            <a:r>
              <a:rPr lang="en-GB" noProof="0" dirty="0"/>
              <a:t> School and at the Land East of  </a:t>
            </a:r>
            <a:r>
              <a:rPr lang="en-GB" noProof="0" dirty="0" err="1"/>
              <a:t>Horndean</a:t>
            </a:r>
            <a:r>
              <a:rPr lang="en-GB" noProof="0" dirty="0"/>
              <a:t> development and assuming these can be delivered, an additional 1.5 pitches is needed. </a:t>
            </a: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It was agreed Petersfield and Alton areas would be considered to deliver these additional facilities. </a:t>
            </a:r>
          </a:p>
          <a:p>
            <a:endParaRPr lang="en-GB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489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F838-543B-A330-8731-9C1D5BBE1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Alton 3G pitch strategic need  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E01C3-84DE-C0D1-7C4A-E1B46DFDE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477" y="3984508"/>
            <a:ext cx="8150235" cy="944114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en-GB" sz="1200" noProof="0" dirty="0">
              <a:cs typeface="Arial"/>
            </a:endParaRPr>
          </a:p>
          <a:p>
            <a:endParaRPr lang="en-GB" sz="1600" noProof="0" dirty="0">
              <a:cs typeface="Arial"/>
            </a:endParaRPr>
          </a:p>
          <a:p>
            <a:r>
              <a:rPr lang="en-GB" sz="1600" noProof="0" dirty="0">
                <a:cs typeface="Arial"/>
              </a:rPr>
              <a:t>Football Foundation have committed to delivering 40% of their investment into multi-sport facilities, working with the Rugby Football Union (RFU) it was agreed that Alton and Petersfield will provide multi-sport offers within East Hampshire District.</a:t>
            </a:r>
          </a:p>
          <a:p>
            <a:endParaRPr lang="en-GB" sz="1600" noProof="0" dirty="0">
              <a:cs typeface="Arial"/>
            </a:endParaRPr>
          </a:p>
          <a:p>
            <a:r>
              <a:rPr lang="en-GB" sz="1600" i="1" noProof="0" dirty="0">
                <a:cs typeface="Arial"/>
              </a:rPr>
              <a:t>Team data </a:t>
            </a:r>
          </a:p>
          <a:p>
            <a:r>
              <a:rPr lang="en-GB" sz="1600" noProof="0" dirty="0">
                <a:cs typeface="Arial"/>
              </a:rPr>
              <a:t>Alton area currently has 66 football teams comprising of 55 youth teams and 11 adult team. </a:t>
            </a:r>
          </a:p>
          <a:p>
            <a:r>
              <a:rPr lang="en-GB" sz="1600" noProof="0" dirty="0">
                <a:cs typeface="Arial"/>
              </a:rPr>
              <a:t>Alton Rugby club has 10 teams comprising of 7 youth teams and 3 adult teams. As well as 6 youth squads. </a:t>
            </a:r>
          </a:p>
          <a:p>
            <a:r>
              <a:rPr lang="en-GB" sz="1600" dirty="0">
                <a:cs typeface="Arial"/>
              </a:rPr>
              <a:t>All teams offer opportunities for women and girls to play either through mixed teams or female only. It's estimated that 248 women and girls are members of either a Rugby or Football Club in Alton.</a:t>
            </a:r>
          </a:p>
          <a:p>
            <a:r>
              <a:rPr lang="en-GB" sz="1600" noProof="0" dirty="0">
                <a:cs typeface="Arial"/>
              </a:rPr>
              <a:t>Total teams requiring training provision in Alton: 82 teams </a:t>
            </a:r>
          </a:p>
          <a:p>
            <a:r>
              <a:rPr lang="en-GB" sz="1600" noProof="0" dirty="0">
                <a:cs typeface="Arial"/>
              </a:rPr>
              <a:t>Based of this we would require a minimum of 2 full size 3G pitches to cater for the current demand. </a:t>
            </a:r>
          </a:p>
          <a:p>
            <a:endParaRPr lang="en-GB" sz="7200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2891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279FA-E142-85C7-02AB-83E99EDF2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Map of 3G pitches </a:t>
            </a:r>
            <a:endParaRPr lang="en-GB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76C03-6C36-CA8F-A96A-2F6F0854C3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1FFDC22-C20E-CC3A-C575-575B586BD94F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pic>
        <p:nvPicPr>
          <p:cNvPr id="7" name="Picture 6" descr="A map of a city&#10;&#10;AI-generated content may be incorrect.">
            <a:extLst>
              <a:ext uri="{FF2B5EF4-FFF2-40B4-BE49-F238E27FC236}">
                <a16:creationId xmlns:a16="http://schemas.microsoft.com/office/drawing/2014/main" id="{767538C5-8D73-0F9B-1FB9-CA556F42BD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83" r="5000" b="292"/>
          <a:stretch>
            <a:fillRect/>
          </a:stretch>
        </p:blipFill>
        <p:spPr>
          <a:xfrm>
            <a:off x="3271901" y="1264968"/>
            <a:ext cx="4007776" cy="542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7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0662-4A0D-B3D0-129B-20D40DDF0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What have we done so far..</a:t>
            </a:r>
            <a:endParaRPr lang="en-GB" noProof="0" dirty="0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320A9CAE-7272-4040-9F44-68AE2CFD1C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958163"/>
              </p:ext>
            </p:extLst>
          </p:nvPr>
        </p:nvGraphicFramePr>
        <p:xfrm>
          <a:off x="564010" y="1626099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041719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ehdc brand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0A534B"/>
      </a:accent1>
      <a:accent2>
        <a:srgbClr val="21FF06"/>
      </a:accent2>
      <a:accent3>
        <a:srgbClr val="FFBA00"/>
      </a:accent3>
      <a:accent4>
        <a:srgbClr val="99CC00"/>
      </a:accent4>
      <a:accent5>
        <a:srgbClr val="528A02"/>
      </a:accent5>
      <a:accent6>
        <a:srgbClr val="1FAA0D"/>
      </a:accent6>
      <a:hlink>
        <a:srgbClr val="108040"/>
      </a:hlink>
      <a:folHlink>
        <a:srgbClr val="108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hdc powerpoint template (clean)  -  Read-Only" id="{FDDBB939-7CC8-408B-BCCD-DC027488C1FD}" vid="{33A3C32E-6040-4976-904C-A8E7F3D22FC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8ae8de-7e6f-43f2-ad0c-eb2c5df425ba" xsi:nil="true"/>
    <lcf76f155ced4ddcb4097134ff3c332f xmlns="6f28a028-f591-49f5-a1c0-61934474170a" xsi:nil="true"/>
    <Complete xmlns="6f28a028-f591-49f5-a1c0-61934474170a" xsi:nil="true"/>
    <lcf76f155ced4ddcb4097134ff3c332f xmlns="478fb8f2-bb8a-4afd-a55f-38cb7150c8f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3287DC444F364FB84F09F79C40F57A" ma:contentTypeVersion="4" ma:contentTypeDescription="Create a new document." ma:contentTypeScope="" ma:versionID="62ff27d0402868e461d3a833e71996dc">
  <xsd:schema xmlns:xsd="http://www.w3.org/2001/XMLSchema" xmlns:xs="http://www.w3.org/2001/XMLSchema" xmlns:p="http://schemas.microsoft.com/office/2006/metadata/properties" xmlns:ns2="6f28a028-f591-49f5-a1c0-61934474170a" xmlns:ns3="63d34f40-56d2-4352-b2ae-d230e253614f" xmlns:ns4="478fb8f2-bb8a-4afd-a55f-38cb7150c8f3" xmlns:ns5="be8ae8de-7e6f-43f2-ad0c-eb2c5df425ba" targetNamespace="http://schemas.microsoft.com/office/2006/metadata/properties" ma:root="true" ma:fieldsID="a8a963be2bd75051c69cb06517d8ca70" ns2:_="" ns3:_="" ns4:_="" ns5:_="">
    <xsd:import namespace="6f28a028-f591-49f5-a1c0-61934474170a"/>
    <xsd:import namespace="63d34f40-56d2-4352-b2ae-d230e253614f"/>
    <xsd:import namespace="478fb8f2-bb8a-4afd-a55f-38cb7150c8f3"/>
    <xsd:import namespace="be8ae8de-7e6f-43f2-ad0c-eb2c5df425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2:Complete" minOccurs="0"/>
                <xsd:element ref="ns2:MediaServiceObjectDetectorVersions" minOccurs="0"/>
                <xsd:element ref="ns2:MediaServiceSearchProperties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28a028-f591-49f5-a1c0-6193447417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displayName="Image Tags_0" ma:hidden="true" ma:internalName="lcf76f155ced4ddcb4097134ff3c332f">
      <xsd:simpleType>
        <xsd:restriction base="dms:Note"/>
      </xsd:simpleType>
    </xsd:element>
    <xsd:element name="Complete" ma:index="22" nillable="true" ma:displayName="Complete" ma:format="Dropdown" ma:internalName="Complete">
      <xsd:simpleType>
        <xsd:restriction base="dms:Text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d34f40-56d2-4352-b2ae-d230e253614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fb8f2-bb8a-4afd-a55f-38cb7150c8f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6" nillable="true" ma:taxonomy="true" ma:internalName="lcf76f155ced4ddcb4097134ff3c332f0" ma:taxonomyFieldName="MediaServiceImageTags" ma:displayName="Image Tags" ma:readOnly="false" ma:fieldId="{5cf76f15-5ced-4ddc-b409-7134ff3c332f}" ma:taxonomyMulti="true" ma:sspId="070f2adf-0476-46a0-8dd3-7d1db1fcaa0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8ae8de-7e6f-43f2-ad0c-eb2c5df425ba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9cd79f1d-e119-4b08-86c5-2ca37c16447d}" ma:internalName="TaxCatchAll" ma:showField="CatchAllData" ma:web="be8ae8de-7e6f-43f2-ad0c-eb2c5df425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BAE9F0-EF1F-4C81-889A-6A44F389BC42}">
  <ds:schemaRefs>
    <ds:schemaRef ds:uri="63d34f40-56d2-4352-b2ae-d230e253614f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e8ae8de-7e6f-43f2-ad0c-eb2c5df425ba"/>
    <ds:schemaRef ds:uri="478fb8f2-bb8a-4afd-a55f-38cb7150c8f3"/>
    <ds:schemaRef ds:uri="6f28a028-f591-49f5-a1c0-61934474170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AB23F33-D510-439D-8550-FE064B38B0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BE9A41-9B16-45B4-B841-920A09EF48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28a028-f591-49f5-a1c0-61934474170a"/>
    <ds:schemaRef ds:uri="63d34f40-56d2-4352-b2ae-d230e253614f"/>
    <ds:schemaRef ds:uri="478fb8f2-bb8a-4afd-a55f-38cb7150c8f3"/>
    <ds:schemaRef ds:uri="be8ae8de-7e6f-43f2-ad0c-eb2c5df425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Alton Town Council 3G pitch findings</Template>
  <TotalTime>13</TotalTime>
  <Words>1566</Words>
  <Application>Microsoft Office PowerPoint</Application>
  <PresentationFormat>Widescreen</PresentationFormat>
  <Paragraphs>172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Aptos</vt:lpstr>
      <vt:lpstr>Aptos Display</vt:lpstr>
      <vt:lpstr>Arial</vt:lpstr>
      <vt:lpstr>Arial,Sans-Serif</vt:lpstr>
      <vt:lpstr>Calibri</vt:lpstr>
      <vt:lpstr>Trebuchet MS</vt:lpstr>
      <vt:lpstr>Wingdings 3</vt:lpstr>
      <vt:lpstr>Facet</vt:lpstr>
      <vt:lpstr>Office Theme</vt:lpstr>
      <vt:lpstr>Alton 3G pitch </vt:lpstr>
      <vt:lpstr>Agenda </vt:lpstr>
      <vt:lpstr>What is the Playing Pitch and Sports Facility Strategy </vt:lpstr>
      <vt:lpstr>Scope of the Strategy </vt:lpstr>
      <vt:lpstr>Engagement with organisations </vt:lpstr>
      <vt:lpstr>District strategic need </vt:lpstr>
      <vt:lpstr>Alton 3G pitch strategic need  </vt:lpstr>
      <vt:lpstr>Map of 3G pitches </vt:lpstr>
      <vt:lpstr>What have we done so far..</vt:lpstr>
      <vt:lpstr>Jubilee Playing Fields  </vt:lpstr>
      <vt:lpstr>Diggers   </vt:lpstr>
      <vt:lpstr>Anstey Park  </vt:lpstr>
      <vt:lpstr>Alton 3G Pitch</vt:lpstr>
      <vt:lpstr>ATC Sites</vt:lpstr>
      <vt:lpstr>ATC Sites</vt:lpstr>
      <vt:lpstr>Funding</vt:lpstr>
      <vt:lpstr>Anstey Park</vt:lpstr>
      <vt:lpstr>Consultation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Chloe Davanna</dc:creator>
  <cp:lastModifiedBy>Hayley Carter</cp:lastModifiedBy>
  <cp:revision>366</cp:revision>
  <dcterms:created xsi:type="dcterms:W3CDTF">2025-07-17T12:58:37Z</dcterms:created>
  <dcterms:modified xsi:type="dcterms:W3CDTF">2025-09-17T09:47:59Z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0x010100363287DC444F364FB84F09F79C40F57A</vt:lpwstr>
  </property>
  <property fmtid="{D5CDD505-2E9C-101B-9397-08002B2CF9AE}" pid="3" name="MediaServiceImageTags">
    <vt:lpwstr/>
  </property>
</Properties>
</file>